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sldIdLst>
    <p:sldId id="256" r:id="rId2"/>
    <p:sldId id="257" r:id="rId3"/>
    <p:sldId id="258" r:id="rId4"/>
    <p:sldId id="263" r:id="rId5"/>
    <p:sldId id="281" r:id="rId6"/>
    <p:sldId id="264" r:id="rId7"/>
    <p:sldId id="283" r:id="rId8"/>
    <p:sldId id="265" r:id="rId9"/>
    <p:sldId id="286" r:id="rId10"/>
    <p:sldId id="266" r:id="rId11"/>
    <p:sldId id="284" r:id="rId12"/>
    <p:sldId id="267" r:id="rId13"/>
    <p:sldId id="282" r:id="rId14"/>
    <p:sldId id="285" r:id="rId15"/>
    <p:sldId id="269" r:id="rId16"/>
    <p:sldId id="270" r:id="rId17"/>
    <p:sldId id="271" r:id="rId18"/>
    <p:sldId id="272" r:id="rId19"/>
    <p:sldId id="280" r:id="rId20"/>
    <p:sldId id="273" r:id="rId21"/>
    <p:sldId id="274" r:id="rId22"/>
    <p:sldId id="276" r:id="rId23"/>
    <p:sldId id="277" r:id="rId24"/>
    <p:sldId id="278" r:id="rId25"/>
    <p:sldId id="279" r:id="rId26"/>
    <p:sldId id="287" r:id="rId27"/>
    <p:sldId id="262" r:id="rId28"/>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j1/8n8NLYj0biIHLJff2oPt+NO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570"/>
    <a:srgbClr val="F05033"/>
    <a:srgbClr val="0091E2"/>
    <a:srgbClr val="3EAAF2"/>
    <a:srgbClr val="000000"/>
    <a:srgbClr val="3670A0"/>
    <a:srgbClr val="FFE66E"/>
    <a:srgbClr val="FFDF5A"/>
    <a:srgbClr val="428BC7"/>
    <a:srgbClr val="45AD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13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102"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102"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102"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102"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102"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102"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102"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102"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102"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PY"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775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0759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5756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2887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248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553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4606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7174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605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164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4911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6974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9269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9102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1857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3472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639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7468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7000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965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51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780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9281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742950" y="1122363"/>
            <a:ext cx="84201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238250" y="3602038"/>
            <a:ext cx="74295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681038" y="365127"/>
            <a:ext cx="8543925"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2777332" y="-270669"/>
            <a:ext cx="4351338" cy="85439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5251054" y="2203053"/>
            <a:ext cx="5811838" cy="21359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917179" y="128985"/>
            <a:ext cx="5811838" cy="62841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1"/>
        <p:cNvGrpSpPr/>
        <p:nvPr/>
      </p:nvGrpSpPr>
      <p:grpSpPr>
        <a:xfrm>
          <a:off x="0" y="0"/>
          <a:ext cx="0" cy="0"/>
          <a:chOff x="0" y="0"/>
          <a:chExt cx="0" cy="0"/>
        </a:xfrm>
      </p:grpSpPr>
      <p:sp>
        <p:nvSpPr>
          <p:cNvPr id="22" name="Google Shape;22;p20"/>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0"/>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681038" y="365127"/>
            <a:ext cx="8543925"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1"/>
          <p:cNvSpPr txBox="1">
            <a:spLocks noGrp="1"/>
          </p:cNvSpPr>
          <p:nvPr>
            <p:ph type="body" idx="1"/>
          </p:nvPr>
        </p:nvSpPr>
        <p:spPr>
          <a:xfrm>
            <a:off x="681038" y="1825625"/>
            <a:ext cx="8543925"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1"/>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1"/>
        <p:cNvGrpSpPr/>
        <p:nvPr/>
      </p:nvGrpSpPr>
      <p:grpSpPr>
        <a:xfrm>
          <a:off x="0" y="0"/>
          <a:ext cx="0" cy="0"/>
          <a:chOff x="0" y="0"/>
          <a:chExt cx="0" cy="0"/>
        </a:xfrm>
      </p:grpSpPr>
      <p:sp>
        <p:nvSpPr>
          <p:cNvPr id="32" name="Google Shape;32;p22"/>
          <p:cNvSpPr txBox="1">
            <a:spLocks noGrp="1"/>
          </p:cNvSpPr>
          <p:nvPr>
            <p:ph type="title"/>
          </p:nvPr>
        </p:nvSpPr>
        <p:spPr>
          <a:xfrm>
            <a:off x="675879" y="1709740"/>
            <a:ext cx="8543925"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2"/>
          <p:cNvSpPr txBox="1">
            <a:spLocks noGrp="1"/>
          </p:cNvSpPr>
          <p:nvPr>
            <p:ph type="body" idx="1"/>
          </p:nvPr>
        </p:nvSpPr>
        <p:spPr>
          <a:xfrm>
            <a:off x="675879" y="4589465"/>
            <a:ext cx="8543925"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2"/>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681038" y="365127"/>
            <a:ext cx="8543925"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body" idx="1"/>
          </p:nvPr>
        </p:nvSpPr>
        <p:spPr>
          <a:xfrm>
            <a:off x="681038" y="1825625"/>
            <a:ext cx="42100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3"/>
          <p:cNvSpPr txBox="1">
            <a:spLocks noGrp="1"/>
          </p:cNvSpPr>
          <p:nvPr>
            <p:ph type="body" idx="2"/>
          </p:nvPr>
        </p:nvSpPr>
        <p:spPr>
          <a:xfrm>
            <a:off x="5014913" y="1825625"/>
            <a:ext cx="42100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3"/>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Google Shape;45;p24"/>
          <p:cNvSpPr txBox="1">
            <a:spLocks noGrp="1"/>
          </p:cNvSpPr>
          <p:nvPr>
            <p:ph type="title"/>
          </p:nvPr>
        </p:nvSpPr>
        <p:spPr>
          <a:xfrm>
            <a:off x="682328" y="365127"/>
            <a:ext cx="8543925"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4"/>
          <p:cNvSpPr txBox="1">
            <a:spLocks noGrp="1"/>
          </p:cNvSpPr>
          <p:nvPr>
            <p:ph type="body" idx="1"/>
          </p:nvPr>
        </p:nvSpPr>
        <p:spPr>
          <a:xfrm>
            <a:off x="682329" y="1681163"/>
            <a:ext cx="41907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4"/>
          <p:cNvSpPr txBox="1">
            <a:spLocks noGrp="1"/>
          </p:cNvSpPr>
          <p:nvPr>
            <p:ph type="body" idx="2"/>
          </p:nvPr>
        </p:nvSpPr>
        <p:spPr>
          <a:xfrm>
            <a:off x="682329" y="2505075"/>
            <a:ext cx="4190702"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4"/>
          <p:cNvSpPr txBox="1">
            <a:spLocks noGrp="1"/>
          </p:cNvSpPr>
          <p:nvPr>
            <p:ph type="body" idx="3"/>
          </p:nvPr>
        </p:nvSpPr>
        <p:spPr>
          <a:xfrm>
            <a:off x="5014913" y="1681163"/>
            <a:ext cx="4211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4"/>
          <p:cNvSpPr txBox="1">
            <a:spLocks noGrp="1"/>
          </p:cNvSpPr>
          <p:nvPr>
            <p:ph type="body" idx="4"/>
          </p:nvPr>
        </p:nvSpPr>
        <p:spPr>
          <a:xfrm>
            <a:off x="5014913" y="2505075"/>
            <a:ext cx="4211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4"/>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681038" y="365127"/>
            <a:ext cx="8543925"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5"/>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682328" y="457200"/>
            <a:ext cx="319494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4211340" y="987427"/>
            <a:ext cx="5014913"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682328" y="2057400"/>
            <a:ext cx="319494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682328" y="457200"/>
            <a:ext cx="319494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4211340" y="987427"/>
            <a:ext cx="5014913" cy="4873625"/>
          </a:xfrm>
          <a:prstGeom prst="rect">
            <a:avLst/>
          </a:prstGeom>
          <a:noFill/>
          <a:ln>
            <a:noFill/>
          </a:ln>
        </p:spPr>
      </p:sp>
      <p:sp>
        <p:nvSpPr>
          <p:cNvPr id="68" name="Google Shape;68;p27"/>
          <p:cNvSpPr txBox="1">
            <a:spLocks noGrp="1"/>
          </p:cNvSpPr>
          <p:nvPr>
            <p:ph type="body" idx="1"/>
          </p:nvPr>
        </p:nvSpPr>
        <p:spPr>
          <a:xfrm>
            <a:off x="682328" y="2057400"/>
            <a:ext cx="319494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681038" y="365127"/>
            <a:ext cx="8543925"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681038" y="1825625"/>
            <a:ext cx="8543925"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653"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1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7.png"/><Relationship Id="rId17" Type="http://schemas.openxmlformats.org/officeDocument/2006/relationships/image" Target="../media/image9.png"/><Relationship Id="rId2" Type="http://schemas.openxmlformats.org/officeDocument/2006/relationships/notesSlide" Target="../notesSlides/notesSlide2.xml"/><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png"/><Relationship Id="rId5" Type="http://schemas.microsoft.com/office/2007/relationships/hdphoto" Target="../media/hdphoto1.wdp"/><Relationship Id="rId15" Type="http://schemas.openxmlformats.org/officeDocument/2006/relationships/image" Target="../media/image8.png"/><Relationship Id="rId10" Type="http://schemas.openxmlformats.org/officeDocument/2006/relationships/image" Target="../media/image6.png"/><Relationship Id="rId19" Type="http://schemas.openxmlformats.org/officeDocument/2006/relationships/slide" Target="slide9.xml"/><Relationship Id="rId4" Type="http://schemas.openxmlformats.org/officeDocument/2006/relationships/image" Target="../media/image3.png"/><Relationship Id="rId9" Type="http://schemas.openxmlformats.org/officeDocument/2006/relationships/image" Target="../media/image5.png"/><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6.wdp"/><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0" y="0"/>
            <a:ext cx="9906000" cy="6858000"/>
          </a:xfrm>
          <a:prstGeom prst="rect">
            <a:avLst/>
          </a:prstGeom>
          <a:noFill/>
          <a:ln>
            <a:noFill/>
          </a:ln>
        </p:spPr>
      </p:pic>
      <p:sp>
        <p:nvSpPr>
          <p:cNvPr id="89" name="Google Shape;89;p1"/>
          <p:cNvSpPr txBox="1">
            <a:spLocks noGrp="1"/>
          </p:cNvSpPr>
          <p:nvPr>
            <p:ph type="ctrTitle"/>
          </p:nvPr>
        </p:nvSpPr>
        <p:spPr>
          <a:xfrm>
            <a:off x="596348" y="1188692"/>
            <a:ext cx="7719516" cy="70485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3600"/>
              <a:buFont typeface="Calibri"/>
              <a:buNone/>
            </a:pPr>
            <a:r>
              <a:rPr lang="es-PY" sz="3600" dirty="0">
                <a:solidFill>
                  <a:schemeClr val="lt1"/>
                </a:solidFill>
              </a:rPr>
              <a:t>PYTHON EXPERT</a:t>
            </a:r>
            <a:endParaRPr sz="3600" dirty="0">
              <a:solidFill>
                <a:schemeClr val="lt1"/>
              </a:solidFill>
            </a:endParaRPr>
          </a:p>
        </p:txBody>
      </p:sp>
      <p:sp>
        <p:nvSpPr>
          <p:cNvPr id="90" name="Google Shape;90;p1"/>
          <p:cNvSpPr txBox="1"/>
          <p:nvPr/>
        </p:nvSpPr>
        <p:spPr>
          <a:xfrm>
            <a:off x="596348" y="2460694"/>
            <a:ext cx="5446643" cy="44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Calibri"/>
              <a:buNone/>
            </a:pPr>
            <a:r>
              <a:rPr lang="es-PY" sz="3200" b="0" i="0" u="none" strike="noStrike" cap="none">
                <a:solidFill>
                  <a:schemeClr val="lt1"/>
                </a:solidFill>
                <a:latin typeface="Calibri"/>
                <a:ea typeface="Calibri"/>
                <a:cs typeface="Calibri"/>
                <a:sym typeface="Calibri"/>
              </a:rPr>
              <a:t>Lic. Derlis Caballero Mendoza</a:t>
            </a:r>
            <a:endParaRPr/>
          </a:p>
          <a:p>
            <a:pPr marL="0" marR="0" lvl="0" indent="0" algn="l" rtl="0">
              <a:lnSpc>
                <a:spcPct val="100000"/>
              </a:lnSpc>
              <a:spcBef>
                <a:spcPts val="0"/>
              </a:spcBef>
              <a:spcAft>
                <a:spcPts val="0"/>
              </a:spcAft>
              <a:buClr>
                <a:schemeClr val="lt1"/>
              </a:buClr>
              <a:buSzPts val="3200"/>
              <a:buFont typeface="Calibri"/>
              <a:buNone/>
            </a:pPr>
            <a:r>
              <a:rPr lang="es-PY" sz="3200" b="0" i="0" u="none" strike="noStrike" cap="none">
                <a:solidFill>
                  <a:schemeClr val="lt1"/>
                </a:solidFill>
                <a:latin typeface="Calibri"/>
                <a:ea typeface="Calibri"/>
                <a:cs typeface="Calibri"/>
                <a:sym typeface="Calibri"/>
              </a:rPr>
              <a:t>derliscaballero91@gmail.com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40"/>
              </a:spcBef>
              <a:spcAft>
                <a:spcPts val="0"/>
              </a:spcAft>
              <a:buClr>
                <a:schemeClr val="lt1"/>
              </a:buClr>
              <a:buSzPts val="3200"/>
              <a:buFont typeface="Calibri"/>
              <a:buNone/>
            </a:pPr>
            <a:endParaRPr sz="3200" b="0" i="0" u="none" strike="noStrike" cap="none">
              <a:solidFill>
                <a:schemeClr val="lt1"/>
              </a:solidFill>
              <a:latin typeface="Calibri"/>
              <a:ea typeface="Calibri"/>
              <a:cs typeface="Calibri"/>
              <a:sym typeface="Calibri"/>
            </a:endParaRPr>
          </a:p>
          <a:p>
            <a:pPr marL="0" marR="0" lvl="0" indent="0" algn="l" rtl="0">
              <a:lnSpc>
                <a:spcPct val="100000"/>
              </a:lnSpc>
              <a:spcBef>
                <a:spcPts val="640"/>
              </a:spcBef>
              <a:spcAft>
                <a:spcPts val="0"/>
              </a:spcAft>
              <a:buClr>
                <a:schemeClr val="lt1"/>
              </a:buClr>
              <a:buSzPts val="3200"/>
              <a:buFont typeface="Calibri"/>
              <a:buNone/>
            </a:pPr>
            <a:r>
              <a:rPr lang="es-PY" sz="32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40"/>
              </a:spcBef>
              <a:spcAft>
                <a:spcPts val="0"/>
              </a:spcAft>
              <a:buClr>
                <a:schemeClr val="lt1"/>
              </a:buClr>
              <a:buSzPts val="3200"/>
              <a:buFont typeface="Calibri"/>
              <a:buNone/>
            </a:pPr>
            <a:endParaRPr sz="3200" b="0" i="0" u="none" strike="noStrike" cap="none">
              <a:solidFill>
                <a:schemeClr val="lt1"/>
              </a:solidFill>
              <a:latin typeface="Calibri"/>
              <a:ea typeface="Calibri"/>
              <a:cs typeface="Calibri"/>
              <a:sym typeface="Calibri"/>
            </a:endParaRPr>
          </a:p>
        </p:txBody>
      </p:sp>
      <p:sp>
        <p:nvSpPr>
          <p:cNvPr id="91" name="Google Shape;91;p1"/>
          <p:cNvSpPr txBox="1"/>
          <p:nvPr/>
        </p:nvSpPr>
        <p:spPr>
          <a:xfrm>
            <a:off x="596347" y="3934445"/>
            <a:ext cx="5446643" cy="44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Calibri"/>
              <a:buNone/>
            </a:pPr>
            <a:r>
              <a:rPr lang="es-ES" sz="3200" dirty="0">
                <a:solidFill>
                  <a:schemeClr val="lt1"/>
                </a:solidFill>
                <a:latin typeface="Calibri"/>
                <a:ea typeface="Calibri"/>
                <a:cs typeface="Calibri"/>
                <a:sym typeface="Calibri"/>
              </a:rPr>
              <a:t>Clase 1</a:t>
            </a:r>
            <a:endParaRPr sz="3200" b="0" i="0" u="none" strike="noStrike" cap="none" dirty="0">
              <a:solidFill>
                <a:schemeClr val="lt1"/>
              </a:solidFill>
              <a:latin typeface="Calibri"/>
              <a:ea typeface="Calibri"/>
              <a:cs typeface="Calibri"/>
              <a:sym typeface="Calibri"/>
            </a:endParaRPr>
          </a:p>
          <a:p>
            <a:pPr marL="0" marR="0" lvl="0" indent="0" algn="l" rtl="0">
              <a:lnSpc>
                <a:spcPct val="100000"/>
              </a:lnSpc>
              <a:spcBef>
                <a:spcPts val="640"/>
              </a:spcBef>
              <a:spcAft>
                <a:spcPts val="0"/>
              </a:spcAft>
              <a:buClr>
                <a:schemeClr val="lt1"/>
              </a:buClr>
              <a:buSzPts val="3200"/>
              <a:buFont typeface="Calibri"/>
              <a:buNone/>
            </a:pPr>
            <a:r>
              <a:rPr lang="es-PY" sz="3200" b="0" i="0" u="none" strike="noStrike" cap="none" dirty="0">
                <a:solidFill>
                  <a:schemeClr val="lt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40"/>
              </a:spcBef>
              <a:spcAft>
                <a:spcPts val="0"/>
              </a:spcAft>
              <a:buClr>
                <a:schemeClr val="lt1"/>
              </a:buClr>
              <a:buSzPts val="3200"/>
              <a:buFont typeface="Calibri"/>
              <a:buNone/>
            </a:pPr>
            <a:endParaRPr sz="32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PY" sz="2400" dirty="0">
                <a:latin typeface="Verdana"/>
                <a:ea typeface="Verdana"/>
                <a:cs typeface="Verdana"/>
                <a:sym typeface="Verdana"/>
              </a:rPr>
              <a:t>Introducción a </a:t>
            </a:r>
            <a:r>
              <a:rPr lang="es-PY" sz="2400" dirty="0" err="1">
                <a:latin typeface="Verdana"/>
                <a:ea typeface="Verdana"/>
                <a:cs typeface="Verdana"/>
                <a:sym typeface="Verdana"/>
              </a:rPr>
              <a:t>Rest</a:t>
            </a:r>
            <a:r>
              <a:rPr lang="es-PY" sz="2400" dirty="0">
                <a:latin typeface="Verdana"/>
                <a:ea typeface="Verdana"/>
                <a:cs typeface="Verdana"/>
                <a:sym typeface="Verdana"/>
              </a:rPr>
              <a:t> API</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s-ES" b="1" i="0" dirty="0">
                <a:solidFill>
                  <a:srgbClr val="0D0D0D"/>
                </a:solidFill>
                <a:effectLst/>
                <a:highlight>
                  <a:srgbClr val="FFFFFF"/>
                </a:highlight>
                <a:latin typeface="Söhne"/>
              </a:rPr>
              <a:t>Ejemplo de </a:t>
            </a:r>
            <a:r>
              <a:rPr lang="es-ES" b="1" i="0" dirty="0" err="1">
                <a:solidFill>
                  <a:srgbClr val="0D0D0D"/>
                </a:solidFill>
                <a:effectLst/>
                <a:highlight>
                  <a:srgbClr val="FFFFFF"/>
                </a:highlight>
                <a:latin typeface="Söhne"/>
              </a:rPr>
              <a:t>Endpoint</a:t>
            </a:r>
            <a:r>
              <a:rPr lang="es-ES" b="1" i="0" dirty="0">
                <a:solidFill>
                  <a:srgbClr val="0D0D0D"/>
                </a:solidFill>
                <a:effectLst/>
                <a:highlight>
                  <a:srgbClr val="FFFFFF"/>
                </a:highlight>
                <a:latin typeface="Söhne"/>
              </a:rPr>
              <a:t>:</a:t>
            </a:r>
            <a:endParaRPr lang="es-ES" b="0" i="0" dirty="0">
              <a:solidFill>
                <a:srgbClr val="0D0D0D"/>
              </a:solidFill>
              <a:effectLst/>
              <a:highlight>
                <a:srgbClr val="FFFFFF"/>
              </a:highlight>
              <a:latin typeface="Söhne"/>
            </a:endParaRPr>
          </a:p>
          <a:p>
            <a:pPr algn="l">
              <a:buFont typeface="Arial" panose="020B0604020202020204" pitchFamily="34" charset="0"/>
              <a:buChar char="•"/>
            </a:pPr>
            <a:endParaRPr lang="es-ES" b="0" i="0" dirty="0">
              <a:solidFill>
                <a:srgbClr val="0D0D0D"/>
              </a:solidFill>
              <a:effectLst/>
              <a:highlight>
                <a:srgbClr val="FFFFFF"/>
              </a:highlight>
              <a:latin typeface="Söhne"/>
            </a:endParaRP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4" name="Picture 3">
            <a:extLst>
              <a:ext uri="{FF2B5EF4-FFF2-40B4-BE49-F238E27FC236}">
                <a16:creationId xmlns:a16="http://schemas.microsoft.com/office/drawing/2014/main" id="{E7148DB7-F58E-FFC9-B3AE-1C4DC32DA675}"/>
              </a:ext>
            </a:extLst>
          </p:cNvPr>
          <p:cNvPicPr>
            <a:picLocks noChangeAspect="1"/>
          </p:cNvPicPr>
          <p:nvPr/>
        </p:nvPicPr>
        <p:blipFill>
          <a:blip r:embed="rId4"/>
          <a:stretch>
            <a:fillRect/>
          </a:stretch>
        </p:blipFill>
        <p:spPr>
          <a:xfrm>
            <a:off x="1764215" y="1796255"/>
            <a:ext cx="4419600" cy="2457450"/>
          </a:xfrm>
          <a:prstGeom prst="rect">
            <a:avLst/>
          </a:prstGeom>
        </p:spPr>
      </p:pic>
    </p:spTree>
    <p:extLst>
      <p:ext uri="{BB962C8B-B14F-4D97-AF65-F5344CB8AC3E}">
        <p14:creationId xmlns:p14="http://schemas.microsoft.com/office/powerpoint/2010/main" val="89415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6" name="TextBox 5">
            <a:extLst>
              <a:ext uri="{FF2B5EF4-FFF2-40B4-BE49-F238E27FC236}">
                <a16:creationId xmlns:a16="http://schemas.microsoft.com/office/drawing/2014/main" id="{4BC68F29-B969-2F0F-81C8-5ED35C72F581}"/>
              </a:ext>
            </a:extLst>
          </p:cNvPr>
          <p:cNvSpPr txBox="1"/>
          <p:nvPr/>
        </p:nvSpPr>
        <p:spPr>
          <a:xfrm>
            <a:off x="2921000" y="1936750"/>
            <a:ext cx="3892550" cy="1837426"/>
          </a:xfrm>
          <a:prstGeom prst="rect">
            <a:avLst/>
          </a:prstGeom>
          <a:noFill/>
        </p:spPr>
        <p:txBody>
          <a:bodyPr wrap="square" rtlCol="0">
            <a:spAutoFit/>
          </a:bodyPr>
          <a:lstStyle/>
          <a:p>
            <a:pPr lvl="0">
              <a:lnSpc>
                <a:spcPct val="90000"/>
              </a:lnSpc>
              <a:spcBef>
                <a:spcPts val="1000"/>
              </a:spcBef>
              <a:buClr>
                <a:schemeClr val="dk1"/>
              </a:buClr>
              <a:buSzPts val="2400"/>
            </a:pPr>
            <a:r>
              <a:rPr lang="es-ES" dirty="0"/>
              <a:t>Una base de datos (del inglés: </a:t>
            </a:r>
            <a:r>
              <a:rPr lang="es-ES" dirty="0" err="1"/>
              <a:t>database</a:t>
            </a:r>
            <a:r>
              <a:rPr lang="es-ES" dirty="0"/>
              <a:t>) se encarga no solo de almacenar datos, sino también de conectarlos entre sí en una unidad lógica. En términos generales, una base de datos es un conjunto de datos estructurados que pertenecen a un mismo contexto y, en cuanto a su función, se utiliza para administrar de forma electrónica grandes cantidades de información.</a:t>
            </a:r>
          </a:p>
        </p:txBody>
      </p:sp>
      <p:sp>
        <p:nvSpPr>
          <p:cNvPr id="7" name="TextBox 6">
            <a:extLst>
              <a:ext uri="{FF2B5EF4-FFF2-40B4-BE49-F238E27FC236}">
                <a16:creationId xmlns:a16="http://schemas.microsoft.com/office/drawing/2014/main" id="{5EFB8E98-4EF0-58F4-DF5F-DEC091A1320A}"/>
              </a:ext>
            </a:extLst>
          </p:cNvPr>
          <p:cNvSpPr txBox="1"/>
          <p:nvPr/>
        </p:nvSpPr>
        <p:spPr>
          <a:xfrm>
            <a:off x="2978150" y="1245311"/>
            <a:ext cx="1974850" cy="646331"/>
          </a:xfrm>
          <a:prstGeom prst="rect">
            <a:avLst/>
          </a:prstGeom>
          <a:noFill/>
        </p:spPr>
        <p:txBody>
          <a:bodyPr wrap="square" rtlCol="0">
            <a:spAutoFit/>
          </a:bodyPr>
          <a:lstStyle/>
          <a:p>
            <a:r>
              <a:rPr lang="es-ES" sz="3600" dirty="0">
                <a:solidFill>
                  <a:srgbClr val="0091E2"/>
                </a:solidFill>
              </a:rPr>
              <a:t>DB</a:t>
            </a:r>
            <a:endParaRPr lang="es-PY" dirty="0">
              <a:solidFill>
                <a:srgbClr val="0091E2"/>
              </a:solidFill>
            </a:endParaRPr>
          </a:p>
        </p:txBody>
      </p:sp>
      <p:sp>
        <p:nvSpPr>
          <p:cNvPr id="8" name="Rectangle 7">
            <a:extLst>
              <a:ext uri="{FF2B5EF4-FFF2-40B4-BE49-F238E27FC236}">
                <a16:creationId xmlns:a16="http://schemas.microsoft.com/office/drawing/2014/main" id="{626C2FA5-37E4-1EC8-8E4D-6C9643D48572}"/>
              </a:ext>
            </a:extLst>
          </p:cNvPr>
          <p:cNvSpPr/>
          <p:nvPr/>
        </p:nvSpPr>
        <p:spPr>
          <a:xfrm>
            <a:off x="2793364" y="1936750"/>
            <a:ext cx="4319272" cy="24786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 name="Picture 10" descr="Base de datos png imágenes | PNGWing">
            <a:extLst>
              <a:ext uri="{FF2B5EF4-FFF2-40B4-BE49-F238E27FC236}">
                <a16:creationId xmlns:a16="http://schemas.microsoft.com/office/drawing/2014/main" id="{AE6AD70E-1AF2-CFD0-1783-404C10752D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56" b="92889" l="8889" r="89778">
                        <a14:foregroundMark x1="24444" y1="7111" x2="21333" y2="29333"/>
                        <a14:foregroundMark x1="21333" y1="29333" x2="32444" y2="33333"/>
                        <a14:foregroundMark x1="23111" y1="6222" x2="46222" y2="3556"/>
                        <a14:foregroundMark x1="46222" y1="3556" x2="66667" y2="4444"/>
                        <a14:foregroundMark x1="9333" y1="16889" x2="10222" y2="21333"/>
                        <a14:foregroundMark x1="89333" y1="16000" x2="89333" y2="22667"/>
                        <a14:foregroundMark x1="8889" y1="28889" x2="9333" y2="40000"/>
                        <a14:foregroundMark x1="8889" y1="47556" x2="9333" y2="58667"/>
                        <a14:foregroundMark x1="9333" y1="68444" x2="9333" y2="79111"/>
                        <a14:foregroundMark x1="33333" y1="88889" x2="78222" y2="82667"/>
                        <a14:foregroundMark x1="78222" y1="82667" x2="89333" y2="74667"/>
                        <a14:foregroundMark x1="34667" y1="92444" x2="60444" y2="92889"/>
                      </a14:backgroundRemoval>
                    </a14:imgEffect>
                  </a14:imgLayer>
                </a14:imgProps>
              </a:ext>
              <a:ext uri="{28A0092B-C50C-407E-A947-70E740481C1C}">
                <a14:useLocalDpi xmlns:a14="http://schemas.microsoft.com/office/drawing/2010/main" val="0"/>
              </a:ext>
            </a:extLst>
          </a:blip>
          <a:srcRect/>
          <a:stretch>
            <a:fillRect/>
          </a:stretch>
        </p:blipFill>
        <p:spPr bwMode="auto">
          <a:xfrm>
            <a:off x="905735" y="1245311"/>
            <a:ext cx="1800000" cy="1800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9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sym typeface="Verdana"/>
              </a:rPr>
              <a:t>B</a:t>
            </a:r>
            <a:r>
              <a:rPr lang="es-PY" sz="2400" dirty="0">
                <a:latin typeface="Verdana"/>
                <a:ea typeface="Verdana"/>
                <a:sym typeface="Verdana"/>
              </a:rPr>
              <a:t>ases de datos</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s-PY" b="1" i="0" dirty="0">
                <a:solidFill>
                  <a:srgbClr val="0D0D0D"/>
                </a:solidFill>
                <a:effectLst/>
                <a:highlight>
                  <a:srgbClr val="FFFFFF"/>
                </a:highlight>
                <a:latin typeface="Söhne"/>
              </a:rPr>
              <a:t>Operaciones Básicas SQL</a:t>
            </a:r>
          </a:p>
          <a:p>
            <a:pPr algn="l">
              <a:buFont typeface="Arial" panose="020B0604020202020204" pitchFamily="34" charset="0"/>
              <a:buChar char="•"/>
            </a:pPr>
            <a:endParaRPr lang="es-PY" b="1" dirty="0">
              <a:solidFill>
                <a:srgbClr val="0D0D0D"/>
              </a:solidFill>
              <a:highlight>
                <a:srgbClr val="FFFFFF"/>
              </a:highlight>
              <a:latin typeface="Söhne"/>
            </a:endParaRPr>
          </a:p>
          <a:p>
            <a:pPr algn="l">
              <a:buFont typeface="Arial" panose="020B0604020202020204" pitchFamily="34" charset="0"/>
              <a:buChar char="•"/>
            </a:pPr>
            <a:endParaRPr lang="es-PY" b="1" i="0" dirty="0">
              <a:solidFill>
                <a:srgbClr val="0D0D0D"/>
              </a:solidFill>
              <a:effectLst/>
              <a:highlight>
                <a:srgbClr val="FFFFFF"/>
              </a:highlight>
              <a:latin typeface="Söhne"/>
            </a:endParaRPr>
          </a:p>
          <a:p>
            <a:pPr algn="l">
              <a:buFont typeface="Arial" panose="020B0604020202020204" pitchFamily="34" charset="0"/>
              <a:buChar char="•"/>
            </a:pPr>
            <a:r>
              <a:rPr lang="es-ES" b="1" i="0" dirty="0">
                <a:solidFill>
                  <a:srgbClr val="0D0D0D"/>
                </a:solidFill>
                <a:effectLst/>
                <a:highlight>
                  <a:srgbClr val="FFFFFF"/>
                </a:highlight>
                <a:latin typeface="Söhne"/>
              </a:rPr>
              <a:t>Conexión a Bases de Datos en </a:t>
            </a:r>
            <a:r>
              <a:rPr lang="es-ES" b="1" i="0" dirty="0" err="1">
                <a:solidFill>
                  <a:srgbClr val="0D0D0D"/>
                </a:solidFill>
                <a:effectLst/>
                <a:highlight>
                  <a:srgbClr val="FFFFFF"/>
                </a:highlight>
                <a:latin typeface="Söhne"/>
              </a:rPr>
              <a:t>Flask</a:t>
            </a:r>
            <a:endParaRPr lang="es-PY" b="0" i="0" dirty="0">
              <a:solidFill>
                <a:srgbClr val="0D0D0D"/>
              </a:solidFill>
              <a:effectLst/>
              <a:highlight>
                <a:srgbClr val="FFFFFF"/>
              </a:highlight>
              <a:latin typeface="Söhne"/>
            </a:endParaRPr>
          </a:p>
          <a:p>
            <a:pPr algn="l">
              <a:buFont typeface="Arial" panose="020B0604020202020204" pitchFamily="34" charset="0"/>
              <a:buChar char="•"/>
            </a:pPr>
            <a:endParaRPr lang="es-ES" b="0" i="0" dirty="0">
              <a:solidFill>
                <a:srgbClr val="0D0D0D"/>
              </a:solidFill>
              <a:effectLst/>
              <a:highlight>
                <a:srgbClr val="FFFFFF"/>
              </a:highlight>
              <a:latin typeface="Söhne"/>
            </a:endParaRP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3" name="Picture 2">
            <a:extLst>
              <a:ext uri="{FF2B5EF4-FFF2-40B4-BE49-F238E27FC236}">
                <a16:creationId xmlns:a16="http://schemas.microsoft.com/office/drawing/2014/main" id="{142FF621-854D-6E4C-859A-764DE6624C3C}"/>
              </a:ext>
            </a:extLst>
          </p:cNvPr>
          <p:cNvPicPr>
            <a:picLocks noChangeAspect="1"/>
          </p:cNvPicPr>
          <p:nvPr/>
        </p:nvPicPr>
        <p:blipFill>
          <a:blip r:embed="rId4"/>
          <a:stretch>
            <a:fillRect/>
          </a:stretch>
        </p:blipFill>
        <p:spPr>
          <a:xfrm>
            <a:off x="956995" y="1702478"/>
            <a:ext cx="6257925" cy="647700"/>
          </a:xfrm>
          <a:prstGeom prst="rect">
            <a:avLst/>
          </a:prstGeom>
        </p:spPr>
      </p:pic>
      <p:pic>
        <p:nvPicPr>
          <p:cNvPr id="6" name="Picture 5">
            <a:extLst>
              <a:ext uri="{FF2B5EF4-FFF2-40B4-BE49-F238E27FC236}">
                <a16:creationId xmlns:a16="http://schemas.microsoft.com/office/drawing/2014/main" id="{A37B8F98-B669-82F4-312D-3EC8F0E3573B}"/>
              </a:ext>
            </a:extLst>
          </p:cNvPr>
          <p:cNvPicPr>
            <a:picLocks noChangeAspect="1"/>
          </p:cNvPicPr>
          <p:nvPr/>
        </p:nvPicPr>
        <p:blipFill>
          <a:blip r:embed="rId5"/>
          <a:stretch>
            <a:fillRect/>
          </a:stretch>
        </p:blipFill>
        <p:spPr>
          <a:xfrm>
            <a:off x="956995" y="2908775"/>
            <a:ext cx="4276725" cy="1600200"/>
          </a:xfrm>
          <a:prstGeom prst="rect">
            <a:avLst/>
          </a:prstGeom>
        </p:spPr>
      </p:pic>
    </p:spTree>
    <p:extLst>
      <p:ext uri="{BB962C8B-B14F-4D97-AF65-F5344CB8AC3E}">
        <p14:creationId xmlns:p14="http://schemas.microsoft.com/office/powerpoint/2010/main" val="1145329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6" name="TextBox 5">
            <a:extLst>
              <a:ext uri="{FF2B5EF4-FFF2-40B4-BE49-F238E27FC236}">
                <a16:creationId xmlns:a16="http://schemas.microsoft.com/office/drawing/2014/main" id="{4BC68F29-B969-2F0F-81C8-5ED35C72F581}"/>
              </a:ext>
            </a:extLst>
          </p:cNvPr>
          <p:cNvSpPr txBox="1"/>
          <p:nvPr/>
        </p:nvSpPr>
        <p:spPr>
          <a:xfrm>
            <a:off x="2921000" y="1936750"/>
            <a:ext cx="3892550" cy="3251146"/>
          </a:xfrm>
          <a:prstGeom prst="rect">
            <a:avLst/>
          </a:prstGeom>
          <a:noFill/>
        </p:spPr>
        <p:txBody>
          <a:bodyPr wrap="square" rtlCol="0">
            <a:spAutoFit/>
          </a:bodyPr>
          <a:lstStyle/>
          <a:p>
            <a:pPr lvl="0">
              <a:lnSpc>
                <a:spcPct val="90000"/>
              </a:lnSpc>
              <a:spcBef>
                <a:spcPts val="1000"/>
              </a:spcBef>
              <a:buClr>
                <a:schemeClr val="dk1"/>
              </a:buClr>
              <a:buSzPts val="2400"/>
            </a:pPr>
            <a:r>
              <a:rPr lang="es-ES" dirty="0"/>
              <a:t>Qué es Visual Studio </a:t>
            </a:r>
            <a:r>
              <a:rPr lang="es-ES" dirty="0" err="1"/>
              <a:t>Code</a:t>
            </a:r>
            <a:r>
              <a:rPr lang="es-ES" dirty="0"/>
              <a:t>: Editor de código fuente desarrollado por Microsoft.</a:t>
            </a:r>
          </a:p>
          <a:p>
            <a:pPr lvl="0">
              <a:lnSpc>
                <a:spcPct val="90000"/>
              </a:lnSpc>
              <a:spcBef>
                <a:spcPts val="1000"/>
              </a:spcBef>
              <a:buClr>
                <a:schemeClr val="dk1"/>
              </a:buClr>
              <a:buSzPts val="2400"/>
            </a:pPr>
            <a:r>
              <a:rPr lang="es-ES" dirty="0"/>
              <a:t>Características:</a:t>
            </a:r>
          </a:p>
          <a:p>
            <a:pPr marL="285750" lvl="0" indent="-285750">
              <a:lnSpc>
                <a:spcPct val="90000"/>
              </a:lnSpc>
              <a:spcBef>
                <a:spcPts val="1000"/>
              </a:spcBef>
              <a:buClr>
                <a:schemeClr val="dk1"/>
              </a:buClr>
              <a:buSzPts val="2400"/>
              <a:buFont typeface="Arial" panose="020B0604020202020204" pitchFamily="34" charset="0"/>
              <a:buChar char="•"/>
            </a:pPr>
            <a:r>
              <a:rPr lang="es-ES" dirty="0"/>
              <a:t>Ligero y extensible.</a:t>
            </a:r>
          </a:p>
          <a:p>
            <a:pPr marL="285750" lvl="0" indent="-285750">
              <a:lnSpc>
                <a:spcPct val="90000"/>
              </a:lnSpc>
              <a:spcBef>
                <a:spcPts val="1000"/>
              </a:spcBef>
              <a:buClr>
                <a:schemeClr val="dk1"/>
              </a:buClr>
              <a:buSzPts val="2400"/>
              <a:buFont typeface="Arial" panose="020B0604020202020204" pitchFamily="34" charset="0"/>
              <a:buChar char="•"/>
            </a:pPr>
            <a:r>
              <a:rPr lang="es-ES" dirty="0"/>
              <a:t>Soporte para múltiples lenguajes de programación.</a:t>
            </a:r>
          </a:p>
          <a:p>
            <a:pPr marL="285750" lvl="0" indent="-285750">
              <a:lnSpc>
                <a:spcPct val="90000"/>
              </a:lnSpc>
              <a:spcBef>
                <a:spcPts val="1000"/>
              </a:spcBef>
              <a:buClr>
                <a:schemeClr val="dk1"/>
              </a:buClr>
              <a:buSzPts val="2400"/>
              <a:buFont typeface="Arial" panose="020B0604020202020204" pitchFamily="34" charset="0"/>
              <a:buChar char="•"/>
            </a:pPr>
            <a:r>
              <a:rPr lang="es-ES" dirty="0"/>
              <a:t>Integración con Git y terminal.</a:t>
            </a:r>
          </a:p>
          <a:p>
            <a:pPr marL="285750" lvl="0" indent="-285750">
              <a:lnSpc>
                <a:spcPct val="90000"/>
              </a:lnSpc>
              <a:spcBef>
                <a:spcPts val="1000"/>
              </a:spcBef>
              <a:buClr>
                <a:schemeClr val="dk1"/>
              </a:buClr>
              <a:buSzPts val="2400"/>
              <a:buFont typeface="Arial" panose="020B0604020202020204" pitchFamily="34" charset="0"/>
              <a:buChar char="•"/>
            </a:pPr>
            <a:r>
              <a:rPr lang="es-ES" dirty="0"/>
              <a:t>Extensiones Útiles:</a:t>
            </a:r>
          </a:p>
          <a:p>
            <a:pPr marL="285750" lvl="0" indent="-285750">
              <a:lnSpc>
                <a:spcPct val="90000"/>
              </a:lnSpc>
              <a:spcBef>
                <a:spcPts val="1000"/>
              </a:spcBef>
              <a:buClr>
                <a:schemeClr val="dk1"/>
              </a:buClr>
              <a:buSzPts val="2400"/>
              <a:buFont typeface="Arial" panose="020B0604020202020204" pitchFamily="34" charset="0"/>
              <a:buChar char="•"/>
            </a:pPr>
            <a:r>
              <a:rPr lang="es-ES" dirty="0"/>
              <a:t>Python</a:t>
            </a:r>
          </a:p>
          <a:p>
            <a:pPr lvl="0">
              <a:lnSpc>
                <a:spcPct val="90000"/>
              </a:lnSpc>
              <a:spcBef>
                <a:spcPts val="1000"/>
              </a:spcBef>
              <a:buClr>
                <a:schemeClr val="dk1"/>
              </a:buClr>
              <a:buSzPts val="2400"/>
            </a:pPr>
            <a:r>
              <a:rPr lang="es-ES" dirty="0"/>
              <a:t>Docker</a:t>
            </a:r>
          </a:p>
          <a:p>
            <a:pPr lvl="0">
              <a:lnSpc>
                <a:spcPct val="90000"/>
              </a:lnSpc>
              <a:spcBef>
                <a:spcPts val="1000"/>
              </a:spcBef>
              <a:buClr>
                <a:schemeClr val="dk1"/>
              </a:buClr>
              <a:buSzPts val="2400"/>
            </a:pPr>
            <a:r>
              <a:rPr lang="es-ES" dirty="0"/>
              <a:t>REST Client</a:t>
            </a:r>
          </a:p>
        </p:txBody>
      </p:sp>
      <p:sp>
        <p:nvSpPr>
          <p:cNvPr id="7" name="TextBox 6">
            <a:extLst>
              <a:ext uri="{FF2B5EF4-FFF2-40B4-BE49-F238E27FC236}">
                <a16:creationId xmlns:a16="http://schemas.microsoft.com/office/drawing/2014/main" id="{5EFB8E98-4EF0-58F4-DF5F-DEC091A1320A}"/>
              </a:ext>
            </a:extLst>
          </p:cNvPr>
          <p:cNvSpPr txBox="1"/>
          <p:nvPr/>
        </p:nvSpPr>
        <p:spPr>
          <a:xfrm>
            <a:off x="2978150" y="1245311"/>
            <a:ext cx="1974850" cy="646331"/>
          </a:xfrm>
          <a:prstGeom prst="rect">
            <a:avLst/>
          </a:prstGeom>
          <a:noFill/>
        </p:spPr>
        <p:txBody>
          <a:bodyPr wrap="square" rtlCol="0">
            <a:spAutoFit/>
          </a:bodyPr>
          <a:lstStyle/>
          <a:p>
            <a:r>
              <a:rPr lang="es-ES" sz="3600" dirty="0">
                <a:solidFill>
                  <a:srgbClr val="3EAAF2"/>
                </a:solidFill>
              </a:rPr>
              <a:t>VSC</a:t>
            </a:r>
            <a:endParaRPr lang="es-PY" dirty="0">
              <a:solidFill>
                <a:srgbClr val="3EAAF2"/>
              </a:solidFill>
            </a:endParaRPr>
          </a:p>
        </p:txBody>
      </p:sp>
      <p:sp>
        <p:nvSpPr>
          <p:cNvPr id="8" name="Rectangle 7">
            <a:extLst>
              <a:ext uri="{FF2B5EF4-FFF2-40B4-BE49-F238E27FC236}">
                <a16:creationId xmlns:a16="http://schemas.microsoft.com/office/drawing/2014/main" id="{626C2FA5-37E4-1EC8-8E4D-6C9643D48572}"/>
              </a:ext>
            </a:extLst>
          </p:cNvPr>
          <p:cNvSpPr/>
          <p:nvPr/>
        </p:nvSpPr>
        <p:spPr>
          <a:xfrm>
            <a:off x="2395219" y="1891642"/>
            <a:ext cx="4272281" cy="32239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3" name="Picture 12" descr="Visual Studio Logo png images | PNGEgg">
            <a:extLst>
              <a:ext uri="{FF2B5EF4-FFF2-40B4-BE49-F238E27FC236}">
                <a16:creationId xmlns:a16="http://schemas.microsoft.com/office/drawing/2014/main" id="{71DCE4AD-3252-CCD2-F333-533A1EBE4CB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4278" y="1376063"/>
            <a:ext cx="1800000" cy="1800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71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6" name="TextBox 5">
            <a:extLst>
              <a:ext uri="{FF2B5EF4-FFF2-40B4-BE49-F238E27FC236}">
                <a16:creationId xmlns:a16="http://schemas.microsoft.com/office/drawing/2014/main" id="{4BC68F29-B969-2F0F-81C8-5ED35C72F581}"/>
              </a:ext>
            </a:extLst>
          </p:cNvPr>
          <p:cNvSpPr txBox="1"/>
          <p:nvPr/>
        </p:nvSpPr>
        <p:spPr>
          <a:xfrm>
            <a:off x="2921000" y="1936750"/>
            <a:ext cx="3892550" cy="1600438"/>
          </a:xfrm>
          <a:prstGeom prst="rect">
            <a:avLst/>
          </a:prstGeom>
          <a:noFill/>
        </p:spPr>
        <p:txBody>
          <a:bodyPr wrap="square" rtlCol="0">
            <a:spAutoFit/>
          </a:bodyPr>
          <a:lstStyle/>
          <a:p>
            <a:pPr algn="l">
              <a:buFont typeface="Arial" panose="020B0604020202020204" pitchFamily="34" charset="0"/>
              <a:buChar char="•"/>
            </a:pPr>
            <a:r>
              <a:rPr lang="es-ES" b="0" i="0" dirty="0">
                <a:solidFill>
                  <a:srgbClr val="0D0D0D"/>
                </a:solidFill>
                <a:effectLst/>
                <a:highlight>
                  <a:srgbClr val="FFFFFF"/>
                </a:highlight>
                <a:latin typeface="Söhne"/>
              </a:rPr>
              <a:t>Sistema de control de versiones distribuido.</a:t>
            </a:r>
          </a:p>
          <a:p>
            <a:pPr algn="l">
              <a:buFont typeface="Arial" panose="020B0604020202020204" pitchFamily="34" charset="0"/>
              <a:buChar char="•"/>
            </a:pPr>
            <a:r>
              <a:rPr lang="es-ES" b="1" i="0" dirty="0">
                <a:solidFill>
                  <a:srgbClr val="0D0D0D"/>
                </a:solidFill>
                <a:effectLst/>
                <a:highlight>
                  <a:srgbClr val="FFFFFF"/>
                </a:highlight>
                <a:latin typeface="Söhne"/>
              </a:rPr>
              <a:t>Características:</a:t>
            </a:r>
            <a:endParaRPr lang="es-E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s-ES" b="0" i="0" dirty="0">
                <a:solidFill>
                  <a:srgbClr val="0D0D0D"/>
                </a:solidFill>
                <a:effectLst/>
                <a:highlight>
                  <a:srgbClr val="FFFFFF"/>
                </a:highlight>
                <a:latin typeface="Söhne"/>
              </a:rPr>
              <a:t>Seguimiento de cambios en el código fuente.</a:t>
            </a:r>
          </a:p>
          <a:p>
            <a:pPr marL="742950" lvl="1" indent="-285750" algn="l">
              <a:buFont typeface="Arial" panose="020B0604020202020204" pitchFamily="34" charset="0"/>
              <a:buChar char="•"/>
            </a:pPr>
            <a:r>
              <a:rPr lang="es-ES" b="0" i="0" dirty="0">
                <a:solidFill>
                  <a:srgbClr val="0D0D0D"/>
                </a:solidFill>
                <a:effectLst/>
                <a:highlight>
                  <a:srgbClr val="FFFFFF"/>
                </a:highlight>
                <a:latin typeface="Söhne"/>
              </a:rPr>
              <a:t>Colaboración y trabajo en equipo.</a:t>
            </a:r>
          </a:p>
          <a:p>
            <a:pPr marL="742950" lvl="1" indent="-285750" algn="l">
              <a:buFont typeface="Arial" panose="020B0604020202020204" pitchFamily="34" charset="0"/>
              <a:buChar char="•"/>
            </a:pPr>
            <a:r>
              <a:rPr lang="es-ES" b="0" i="0" dirty="0">
                <a:solidFill>
                  <a:srgbClr val="0D0D0D"/>
                </a:solidFill>
                <a:effectLst/>
                <a:highlight>
                  <a:srgbClr val="FFFFFF"/>
                </a:highlight>
                <a:latin typeface="Söhne"/>
              </a:rPr>
              <a:t>Deshacer cambios y manejo de versiones.</a:t>
            </a:r>
          </a:p>
        </p:txBody>
      </p:sp>
      <p:sp>
        <p:nvSpPr>
          <p:cNvPr id="7" name="TextBox 6">
            <a:extLst>
              <a:ext uri="{FF2B5EF4-FFF2-40B4-BE49-F238E27FC236}">
                <a16:creationId xmlns:a16="http://schemas.microsoft.com/office/drawing/2014/main" id="{5EFB8E98-4EF0-58F4-DF5F-DEC091A1320A}"/>
              </a:ext>
            </a:extLst>
          </p:cNvPr>
          <p:cNvSpPr txBox="1"/>
          <p:nvPr/>
        </p:nvSpPr>
        <p:spPr>
          <a:xfrm>
            <a:off x="2978150" y="1245311"/>
            <a:ext cx="1974850" cy="646331"/>
          </a:xfrm>
          <a:prstGeom prst="rect">
            <a:avLst/>
          </a:prstGeom>
          <a:noFill/>
        </p:spPr>
        <p:txBody>
          <a:bodyPr wrap="square" rtlCol="0">
            <a:spAutoFit/>
          </a:bodyPr>
          <a:lstStyle/>
          <a:p>
            <a:r>
              <a:rPr lang="es-ES" sz="3600" dirty="0">
                <a:solidFill>
                  <a:srgbClr val="F05033"/>
                </a:solidFill>
              </a:rPr>
              <a:t>GIT</a:t>
            </a:r>
            <a:endParaRPr lang="es-PY" dirty="0">
              <a:solidFill>
                <a:srgbClr val="F05033"/>
              </a:solidFill>
            </a:endParaRPr>
          </a:p>
        </p:txBody>
      </p:sp>
      <p:sp>
        <p:nvSpPr>
          <p:cNvPr id="8" name="Rectangle 7">
            <a:extLst>
              <a:ext uri="{FF2B5EF4-FFF2-40B4-BE49-F238E27FC236}">
                <a16:creationId xmlns:a16="http://schemas.microsoft.com/office/drawing/2014/main" id="{626C2FA5-37E4-1EC8-8E4D-6C9643D48572}"/>
              </a:ext>
            </a:extLst>
          </p:cNvPr>
          <p:cNvSpPr/>
          <p:nvPr/>
        </p:nvSpPr>
        <p:spPr>
          <a:xfrm>
            <a:off x="2712721" y="1970337"/>
            <a:ext cx="4272281" cy="32239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 name="Picture 14" descr="Git Logo png images | PNGEgg">
            <a:extLst>
              <a:ext uri="{FF2B5EF4-FFF2-40B4-BE49-F238E27FC236}">
                <a16:creationId xmlns:a16="http://schemas.microsoft.com/office/drawing/2014/main" id="{03B0824E-860D-B163-F2CD-B69BFE90A5A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23" b="95115" l="6897" r="89943">
                        <a14:foregroundMark x1="42241" y1="7759" x2="42241" y2="7759"/>
                        <a14:foregroundMark x1="6897" y1="39943" x2="6897" y2="39943"/>
                        <a14:foregroundMark x1="41954" y1="4310" x2="41954" y2="4310"/>
                        <a14:foregroundMark x1="55460" y1="77011" x2="55460" y2="77011"/>
                        <a14:foregroundMark x1="52874" y1="93103" x2="52874" y2="93103"/>
                        <a14:foregroundMark x1="58333" y1="95115" x2="58333" y2="95115"/>
                        <a14:foregroundMark x1="72989" y1="68103" x2="72989" y2="68103"/>
                        <a14:foregroundMark x1="72414" y1="79598" x2="72414" y2="79598"/>
                        <a14:foregroundMark x1="83333" y1="78736" x2="83333" y2="78736"/>
                        <a14:foregroundMark x1="87356" y1="75000" x2="87356"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1121000" y="1245311"/>
            <a:ext cx="1800000" cy="1800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69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cs typeface="Calibri"/>
                <a:sym typeface="Verdana"/>
              </a:rPr>
              <a:t>GIT</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s-ES" b="1" i="0" dirty="0">
                <a:solidFill>
                  <a:srgbClr val="0D0D0D"/>
                </a:solidFill>
                <a:effectLst/>
                <a:highlight>
                  <a:srgbClr val="FFFFFF"/>
                </a:highlight>
                <a:latin typeface="Söhne"/>
              </a:rPr>
              <a:t>Comandos Básicos</a:t>
            </a:r>
            <a:endParaRPr lang="es-ES" b="0" i="0" dirty="0">
              <a:solidFill>
                <a:srgbClr val="0D0D0D"/>
              </a:solidFill>
              <a:effectLst/>
              <a:highlight>
                <a:srgbClr val="FFFFFF"/>
              </a:highlight>
              <a:latin typeface="Söhne"/>
            </a:endParaRPr>
          </a:p>
          <a:p>
            <a:pPr algn="l">
              <a:buFont typeface="Arial" panose="020B0604020202020204" pitchFamily="34" charset="0"/>
              <a:buChar char="•"/>
            </a:pPr>
            <a:endParaRPr lang="es-ES" b="0" i="0" dirty="0">
              <a:solidFill>
                <a:srgbClr val="0D0D0D"/>
              </a:solidFill>
              <a:effectLst/>
              <a:highlight>
                <a:srgbClr val="FFFFFF"/>
              </a:highlight>
              <a:latin typeface="Söhne"/>
            </a:endParaRP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3" name="Picture 2">
            <a:extLst>
              <a:ext uri="{FF2B5EF4-FFF2-40B4-BE49-F238E27FC236}">
                <a16:creationId xmlns:a16="http://schemas.microsoft.com/office/drawing/2014/main" id="{DF3BBC9F-3B9E-1767-2496-47DB37FF83DA}"/>
              </a:ext>
            </a:extLst>
          </p:cNvPr>
          <p:cNvPicPr>
            <a:picLocks noChangeAspect="1"/>
          </p:cNvPicPr>
          <p:nvPr/>
        </p:nvPicPr>
        <p:blipFill>
          <a:blip r:embed="rId4"/>
          <a:stretch>
            <a:fillRect/>
          </a:stretch>
        </p:blipFill>
        <p:spPr>
          <a:xfrm>
            <a:off x="1037930" y="1620248"/>
            <a:ext cx="4019550" cy="1447800"/>
          </a:xfrm>
          <a:prstGeom prst="rect">
            <a:avLst/>
          </a:prstGeom>
        </p:spPr>
      </p:pic>
    </p:spTree>
    <p:extLst>
      <p:ext uri="{BB962C8B-B14F-4D97-AF65-F5344CB8AC3E}">
        <p14:creationId xmlns:p14="http://schemas.microsoft.com/office/powerpoint/2010/main" val="1619881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cs typeface="Calibri"/>
                <a:sym typeface="Verdana"/>
              </a:rPr>
              <a:t>GIT</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s-ES" b="1" i="0" dirty="0">
                <a:solidFill>
                  <a:srgbClr val="0D0D0D"/>
                </a:solidFill>
                <a:effectLst/>
                <a:highlight>
                  <a:srgbClr val="FFFFFF"/>
                </a:highlight>
                <a:latin typeface="Söhne"/>
              </a:rPr>
              <a:t>Conceptos </a:t>
            </a:r>
            <a:r>
              <a:rPr lang="es-ES" b="1" i="0" dirty="0" err="1">
                <a:solidFill>
                  <a:srgbClr val="0D0D0D"/>
                </a:solidFill>
                <a:effectLst/>
                <a:highlight>
                  <a:srgbClr val="FFFFFF"/>
                </a:highlight>
                <a:latin typeface="Söhne"/>
              </a:rPr>
              <a:t>Clave:Repositorio</a:t>
            </a:r>
            <a:r>
              <a:rPr lang="es-ES" b="1" i="0" dirty="0">
                <a:solidFill>
                  <a:srgbClr val="0D0D0D"/>
                </a:solidFill>
                <a:effectLst/>
                <a:highlight>
                  <a:srgbClr val="FFFFFF"/>
                </a:highlight>
                <a:latin typeface="Söhne"/>
              </a:rPr>
              <a:t>:</a:t>
            </a:r>
            <a:r>
              <a:rPr lang="es-ES" b="0" i="0" dirty="0">
                <a:solidFill>
                  <a:srgbClr val="0D0D0D"/>
                </a:solidFill>
                <a:effectLst/>
                <a:highlight>
                  <a:srgbClr val="FFFFFF"/>
                </a:highlight>
                <a:latin typeface="Söhne"/>
              </a:rPr>
              <a:t> Lugar donde se almacena el código.</a:t>
            </a:r>
          </a:p>
          <a:p>
            <a:pPr algn="l">
              <a:buFont typeface="Arial" panose="020B0604020202020204" pitchFamily="34" charset="0"/>
              <a:buChar char="•"/>
            </a:pPr>
            <a:r>
              <a:rPr lang="es-ES" b="1" i="0" dirty="0" err="1">
                <a:solidFill>
                  <a:srgbClr val="0D0D0D"/>
                </a:solidFill>
                <a:effectLst/>
                <a:highlight>
                  <a:srgbClr val="FFFFFF"/>
                </a:highlight>
                <a:latin typeface="Söhne"/>
              </a:rPr>
              <a:t>Commit</a:t>
            </a:r>
            <a:r>
              <a:rPr lang="es-ES" b="1" i="0" dirty="0">
                <a:solidFill>
                  <a:srgbClr val="0D0D0D"/>
                </a:solidFill>
                <a:effectLst/>
                <a:highlight>
                  <a:srgbClr val="FFFFFF"/>
                </a:highlight>
                <a:latin typeface="Söhne"/>
              </a:rPr>
              <a:t>:</a:t>
            </a:r>
            <a:r>
              <a:rPr lang="es-ES" b="0" i="0" dirty="0">
                <a:solidFill>
                  <a:srgbClr val="0D0D0D"/>
                </a:solidFill>
                <a:effectLst/>
                <a:highlight>
                  <a:srgbClr val="FFFFFF"/>
                </a:highlight>
                <a:latin typeface="Söhne"/>
              </a:rPr>
              <a:t> Guardar cambios en el repositorio.</a:t>
            </a:r>
          </a:p>
          <a:p>
            <a:pPr algn="l">
              <a:buFont typeface="Arial" panose="020B0604020202020204" pitchFamily="34" charset="0"/>
              <a:buChar char="•"/>
            </a:pPr>
            <a:r>
              <a:rPr lang="es-ES" b="1" i="0" dirty="0">
                <a:solidFill>
                  <a:srgbClr val="0D0D0D"/>
                </a:solidFill>
                <a:effectLst/>
                <a:highlight>
                  <a:srgbClr val="FFFFFF"/>
                </a:highlight>
                <a:latin typeface="Söhne"/>
              </a:rPr>
              <a:t>Branch:</a:t>
            </a:r>
            <a:r>
              <a:rPr lang="es-ES" b="0" i="0" dirty="0">
                <a:solidFill>
                  <a:srgbClr val="0D0D0D"/>
                </a:solidFill>
                <a:effectLst/>
                <a:highlight>
                  <a:srgbClr val="FFFFFF"/>
                </a:highlight>
                <a:latin typeface="Söhne"/>
              </a:rPr>
              <a:t> Línea de desarrollo paralelo.</a:t>
            </a:r>
          </a:p>
          <a:p>
            <a:pPr algn="l">
              <a:buFont typeface="Arial" panose="020B0604020202020204" pitchFamily="34" charset="0"/>
              <a:buChar char="•"/>
            </a:pPr>
            <a:r>
              <a:rPr lang="es-ES" b="1" i="0" dirty="0" err="1">
                <a:solidFill>
                  <a:srgbClr val="0D0D0D"/>
                </a:solidFill>
                <a:effectLst/>
                <a:highlight>
                  <a:srgbClr val="FFFFFF"/>
                </a:highlight>
                <a:latin typeface="Söhne"/>
              </a:rPr>
              <a:t>Merge</a:t>
            </a:r>
            <a:r>
              <a:rPr lang="es-ES" b="1" i="0" dirty="0">
                <a:solidFill>
                  <a:srgbClr val="0D0D0D"/>
                </a:solidFill>
                <a:effectLst/>
                <a:highlight>
                  <a:srgbClr val="FFFFFF"/>
                </a:highlight>
                <a:latin typeface="Söhne"/>
              </a:rPr>
              <a:t>:</a:t>
            </a:r>
            <a:r>
              <a:rPr lang="es-ES" b="0" i="0" dirty="0">
                <a:solidFill>
                  <a:srgbClr val="0D0D0D"/>
                </a:solidFill>
                <a:effectLst/>
                <a:highlight>
                  <a:srgbClr val="FFFFFF"/>
                </a:highlight>
                <a:latin typeface="Söhne"/>
              </a:rPr>
              <a:t> Combinar cambios de diferentes </a:t>
            </a:r>
            <a:r>
              <a:rPr lang="es-ES" b="0" i="0" dirty="0" err="1">
                <a:solidFill>
                  <a:srgbClr val="0D0D0D"/>
                </a:solidFill>
                <a:effectLst/>
                <a:highlight>
                  <a:srgbClr val="FFFFFF"/>
                </a:highlight>
                <a:latin typeface="Söhne"/>
              </a:rPr>
              <a:t>branches</a:t>
            </a:r>
            <a:endParaRPr lang="es-ES" b="0" i="0" dirty="0">
              <a:solidFill>
                <a:srgbClr val="0D0D0D"/>
              </a:solidFill>
              <a:effectLst/>
              <a:highlight>
                <a:srgbClr val="FFFFFF"/>
              </a:highlight>
              <a:latin typeface="Söhne"/>
            </a:endParaRPr>
          </a:p>
          <a:p>
            <a:pPr algn="l">
              <a:buFont typeface="Arial" panose="020B0604020202020204" pitchFamily="34" charset="0"/>
              <a:buChar char="•"/>
            </a:pPr>
            <a:endParaRPr lang="es-ES" b="0" i="0" dirty="0">
              <a:solidFill>
                <a:srgbClr val="0D0D0D"/>
              </a:solidFill>
              <a:effectLst/>
              <a:highlight>
                <a:srgbClr val="FFFFFF"/>
              </a:highlight>
              <a:latin typeface="Söhne"/>
            </a:endParaRP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spTree>
    <p:extLst>
      <p:ext uri="{BB962C8B-B14F-4D97-AF65-F5344CB8AC3E}">
        <p14:creationId xmlns:p14="http://schemas.microsoft.com/office/powerpoint/2010/main" val="1730861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sym typeface="Verdana"/>
              </a:rPr>
              <a:t>Conclusión </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s-ES" b="1" i="0" dirty="0">
                <a:solidFill>
                  <a:srgbClr val="0D0D0D"/>
                </a:solidFill>
                <a:effectLst/>
                <a:highlight>
                  <a:srgbClr val="FFFFFF"/>
                </a:highlight>
                <a:latin typeface="Söhne"/>
              </a:rPr>
              <a:t>Resumen:</a:t>
            </a:r>
            <a:r>
              <a:rPr lang="es-ES" b="0" i="0" dirty="0">
                <a:solidFill>
                  <a:srgbClr val="0D0D0D"/>
                </a:solidFill>
                <a:effectLst/>
                <a:highlight>
                  <a:srgbClr val="FFFFFF"/>
                </a:highlight>
                <a:latin typeface="Söhne"/>
              </a:rPr>
              <a:t> Hemos cubierto los conceptos básicos de Python, </a:t>
            </a:r>
            <a:r>
              <a:rPr lang="es-ES" b="0" i="0" dirty="0" err="1">
                <a:solidFill>
                  <a:srgbClr val="0D0D0D"/>
                </a:solidFill>
                <a:effectLst/>
                <a:highlight>
                  <a:srgbClr val="FFFFFF"/>
                </a:highlight>
                <a:latin typeface="Söhne"/>
              </a:rPr>
              <a:t>Flask</a:t>
            </a:r>
            <a:r>
              <a:rPr lang="es-ES" b="0" i="0" dirty="0">
                <a:solidFill>
                  <a:srgbClr val="0D0D0D"/>
                </a:solidFill>
                <a:effectLst/>
                <a:highlight>
                  <a:srgbClr val="FFFFFF"/>
                </a:highlight>
                <a:latin typeface="Söhne"/>
              </a:rPr>
              <a:t>, Docker, REST API, bases de datos, Visual Studio </a:t>
            </a:r>
            <a:r>
              <a:rPr lang="es-ES" b="0" i="0" dirty="0" err="1">
                <a:solidFill>
                  <a:srgbClr val="0D0D0D"/>
                </a:solidFill>
                <a:effectLst/>
                <a:highlight>
                  <a:srgbClr val="FFFFFF"/>
                </a:highlight>
                <a:latin typeface="Söhne"/>
              </a:rPr>
              <a:t>Code</a:t>
            </a:r>
            <a:r>
              <a:rPr lang="es-ES" b="0" i="0" dirty="0">
                <a:solidFill>
                  <a:srgbClr val="0D0D0D"/>
                </a:solidFill>
                <a:effectLst/>
                <a:highlight>
                  <a:srgbClr val="FFFFFF"/>
                </a:highlight>
                <a:latin typeface="Söhne"/>
              </a:rPr>
              <a:t> y Git.</a:t>
            </a:r>
          </a:p>
          <a:p>
            <a:pPr algn="l">
              <a:buFont typeface="Arial" panose="020B0604020202020204" pitchFamily="34" charset="0"/>
              <a:buChar char="•"/>
            </a:pPr>
            <a:r>
              <a:rPr lang="es-ES" b="1" i="0" dirty="0">
                <a:solidFill>
                  <a:srgbClr val="0D0D0D"/>
                </a:solidFill>
                <a:effectLst/>
                <a:highlight>
                  <a:srgbClr val="FFFFFF"/>
                </a:highlight>
                <a:latin typeface="Söhne"/>
              </a:rPr>
              <a:t>Próximos Pasos:</a:t>
            </a:r>
            <a:r>
              <a:rPr lang="es-ES" b="0" i="0" dirty="0">
                <a:solidFill>
                  <a:srgbClr val="0D0D0D"/>
                </a:solidFill>
                <a:effectLst/>
                <a:highlight>
                  <a:srgbClr val="FFFFFF"/>
                </a:highlight>
                <a:latin typeface="Söhne"/>
              </a:rPr>
              <a:t> Practicar con proyectos pequeños, leer documentación y tutoriales adicionales.</a:t>
            </a:r>
          </a:p>
          <a:p>
            <a:pPr algn="l">
              <a:buFont typeface="Arial" panose="020B0604020202020204" pitchFamily="34" charset="0"/>
              <a:buChar char="•"/>
            </a:pPr>
            <a:r>
              <a:rPr lang="es-ES" b="1" i="0" dirty="0">
                <a:solidFill>
                  <a:srgbClr val="0D0D0D"/>
                </a:solidFill>
                <a:effectLst/>
                <a:highlight>
                  <a:srgbClr val="FFFFFF"/>
                </a:highlight>
                <a:latin typeface="Söhne"/>
              </a:rPr>
              <a:t>Preguntas y Respuestas:</a:t>
            </a:r>
            <a:r>
              <a:rPr lang="es-ES" b="0" i="0" dirty="0">
                <a:solidFill>
                  <a:srgbClr val="0D0D0D"/>
                </a:solidFill>
                <a:effectLst/>
                <a:highlight>
                  <a:srgbClr val="FFFFFF"/>
                </a:highlight>
                <a:latin typeface="Söhne"/>
              </a:rPr>
              <a:t> Abierto a preguntas.</a:t>
            </a:r>
          </a:p>
          <a:p>
            <a:pPr algn="l">
              <a:buFont typeface="Arial" panose="020B0604020202020204" pitchFamily="34" charset="0"/>
              <a:buChar char="•"/>
            </a:pPr>
            <a:endParaRPr lang="es-ES" b="0" i="0" dirty="0">
              <a:solidFill>
                <a:srgbClr val="0D0D0D"/>
              </a:solidFill>
              <a:effectLst/>
              <a:highlight>
                <a:srgbClr val="FFFFFF"/>
              </a:highlight>
              <a:latin typeface="Söhne"/>
            </a:endParaRP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spTree>
    <p:extLst>
      <p:ext uri="{BB962C8B-B14F-4D97-AF65-F5344CB8AC3E}">
        <p14:creationId xmlns:p14="http://schemas.microsoft.com/office/powerpoint/2010/main" val="2037503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sym typeface="Verdana"/>
              </a:rPr>
              <a:t>Laboratorio </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r>
              <a:rPr lang="es-PY" b="1" dirty="0">
                <a:solidFill>
                  <a:srgbClr val="0D0D0D"/>
                </a:solidFill>
                <a:highlight>
                  <a:srgbClr val="FFFFFF"/>
                </a:highlight>
                <a:latin typeface="Söhne"/>
              </a:rPr>
              <a:t>Iniciar una imagen Docker </a:t>
            </a:r>
            <a:r>
              <a:rPr lang="es-PY" b="1" dirty="0" err="1">
                <a:solidFill>
                  <a:srgbClr val="0D0D0D"/>
                </a:solidFill>
                <a:highlight>
                  <a:srgbClr val="FFFFFF"/>
                </a:highlight>
                <a:latin typeface="Söhne"/>
              </a:rPr>
              <a:t>python</a:t>
            </a:r>
            <a:endParaRPr lang="es-PY" b="1" i="0" dirty="0">
              <a:solidFill>
                <a:srgbClr val="0D0D0D"/>
              </a:solidFill>
              <a:effectLst/>
              <a:highlight>
                <a:srgbClr val="FFFFFF"/>
              </a:highlight>
              <a:latin typeface="Söhne"/>
            </a:endParaRPr>
          </a:p>
          <a:p>
            <a:pPr marL="50800" indent="0" algn="l"/>
            <a:r>
              <a:rPr lang="es-ES" b="0" i="0" dirty="0">
                <a:solidFill>
                  <a:srgbClr val="0D0D0D"/>
                </a:solidFill>
                <a:effectLst/>
                <a:highlight>
                  <a:srgbClr val="FFFFFF"/>
                </a:highlight>
                <a:latin typeface="Söhne"/>
              </a:rPr>
              <a:t>Iniciar un contenedor en forma interactiva:</a:t>
            </a:r>
          </a:p>
          <a:p>
            <a:pPr marL="50800" indent="0" algn="l"/>
            <a:r>
              <a:rPr lang="en-US" b="0" i="0" dirty="0">
                <a:solidFill>
                  <a:srgbClr val="0D0D0D"/>
                </a:solidFill>
                <a:effectLst/>
                <a:highlight>
                  <a:srgbClr val="FFFFFF"/>
                </a:highlight>
                <a:latin typeface="Söhne"/>
              </a:rPr>
              <a:t>docker run -it --name my-python-container python:3.9-Slim</a:t>
            </a:r>
            <a:endParaRPr lang="es-ES" dirty="0">
              <a:solidFill>
                <a:srgbClr val="0D0D0D"/>
              </a:solidFill>
              <a:highlight>
                <a:srgbClr val="FFFFFF"/>
              </a:highlight>
              <a:latin typeface="Söhne"/>
            </a:endParaRPr>
          </a:p>
          <a:p>
            <a:pPr marL="50800" indent="0" algn="l"/>
            <a:endParaRPr lang="es-ES" b="0" i="0" dirty="0">
              <a:solidFill>
                <a:srgbClr val="0D0D0D"/>
              </a:solidFill>
              <a:effectLst/>
              <a:highlight>
                <a:srgbClr val="FFFFFF"/>
              </a:highlight>
              <a:latin typeface="Söhne"/>
            </a:endParaRPr>
          </a:p>
          <a:p>
            <a:pPr marL="50800" indent="0" algn="l"/>
            <a:endParaRPr lang="es-ES" b="0" i="0" dirty="0">
              <a:solidFill>
                <a:srgbClr val="0D0D0D"/>
              </a:solidFill>
              <a:effectLst/>
              <a:highlight>
                <a:srgbClr val="FFFFFF"/>
              </a:highlight>
              <a:latin typeface="Söhne"/>
            </a:endParaRP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10" name="Picture 9">
            <a:extLst>
              <a:ext uri="{FF2B5EF4-FFF2-40B4-BE49-F238E27FC236}">
                <a16:creationId xmlns:a16="http://schemas.microsoft.com/office/drawing/2014/main" id="{E342958B-09AE-514B-ED10-15881D337D57}"/>
              </a:ext>
            </a:extLst>
          </p:cNvPr>
          <p:cNvPicPr>
            <a:picLocks noChangeAspect="1"/>
          </p:cNvPicPr>
          <p:nvPr/>
        </p:nvPicPr>
        <p:blipFill>
          <a:blip r:embed="rId4"/>
          <a:stretch>
            <a:fillRect/>
          </a:stretch>
        </p:blipFill>
        <p:spPr>
          <a:xfrm>
            <a:off x="452927" y="2914855"/>
            <a:ext cx="7314054" cy="1588039"/>
          </a:xfrm>
          <a:prstGeom prst="rect">
            <a:avLst/>
          </a:prstGeom>
        </p:spPr>
      </p:pic>
    </p:spTree>
    <p:extLst>
      <p:ext uri="{BB962C8B-B14F-4D97-AF65-F5344CB8AC3E}">
        <p14:creationId xmlns:p14="http://schemas.microsoft.com/office/powerpoint/2010/main" val="3488586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sym typeface="Verdana"/>
              </a:rPr>
              <a:t>Laboratorio </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r>
              <a:rPr lang="es-PY" b="1" i="0" dirty="0">
                <a:solidFill>
                  <a:srgbClr val="0D0D0D"/>
                </a:solidFill>
                <a:effectLst/>
                <a:highlight>
                  <a:srgbClr val="FFFFFF"/>
                </a:highlight>
                <a:latin typeface="Söhne"/>
              </a:rPr>
              <a:t>Crear la Aplicación </a:t>
            </a:r>
            <a:r>
              <a:rPr lang="es-PY" b="1" i="0" dirty="0" err="1">
                <a:solidFill>
                  <a:srgbClr val="0D0D0D"/>
                </a:solidFill>
                <a:effectLst/>
                <a:highlight>
                  <a:srgbClr val="FFFFFF"/>
                </a:highlight>
                <a:latin typeface="Söhne"/>
              </a:rPr>
              <a:t>Flask</a:t>
            </a:r>
            <a:endParaRPr lang="es-PY" b="1" i="0" dirty="0">
              <a:solidFill>
                <a:srgbClr val="0D0D0D"/>
              </a:solidFill>
              <a:effectLst/>
              <a:highlight>
                <a:srgbClr val="FFFFFF"/>
              </a:highlight>
              <a:latin typeface="Söhne"/>
            </a:endParaRPr>
          </a:p>
          <a:p>
            <a:pPr marL="50800" indent="0" algn="l"/>
            <a:r>
              <a:rPr lang="es-ES" b="0" i="0" dirty="0">
                <a:solidFill>
                  <a:srgbClr val="0D0D0D"/>
                </a:solidFill>
                <a:effectLst/>
                <a:highlight>
                  <a:srgbClr val="FFFFFF"/>
                </a:highlight>
                <a:latin typeface="Söhne"/>
              </a:rPr>
              <a:t>Primero, crea una carpeta para tu proyecto y dentro de ella, un archivo llamado app.py con el siguiente contenido:</a:t>
            </a: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6" name="Picture 5">
            <a:extLst>
              <a:ext uri="{FF2B5EF4-FFF2-40B4-BE49-F238E27FC236}">
                <a16:creationId xmlns:a16="http://schemas.microsoft.com/office/drawing/2014/main" id="{CB29F018-04C1-8DD6-9CF4-0069515124FD}"/>
              </a:ext>
            </a:extLst>
          </p:cNvPr>
          <p:cNvPicPr>
            <a:picLocks noChangeAspect="1"/>
          </p:cNvPicPr>
          <p:nvPr/>
        </p:nvPicPr>
        <p:blipFill>
          <a:blip r:embed="rId4"/>
          <a:stretch>
            <a:fillRect/>
          </a:stretch>
        </p:blipFill>
        <p:spPr>
          <a:xfrm>
            <a:off x="650105" y="2677958"/>
            <a:ext cx="5143500" cy="2638425"/>
          </a:xfrm>
          <a:prstGeom prst="rect">
            <a:avLst/>
          </a:prstGeom>
        </p:spPr>
      </p:pic>
    </p:spTree>
    <p:extLst>
      <p:ext uri="{BB962C8B-B14F-4D97-AF65-F5344CB8AC3E}">
        <p14:creationId xmlns:p14="http://schemas.microsoft.com/office/powerpoint/2010/main" val="166711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Calibri"/>
              <a:buNone/>
            </a:pPr>
            <a:r>
              <a:rPr lang="es-PY" sz="2400" dirty="0">
                <a:latin typeface="Calibri"/>
                <a:ea typeface="Calibri"/>
                <a:cs typeface="Calibri"/>
                <a:sym typeface="Calibri"/>
              </a:rPr>
              <a:t>Tabla de contenidos</a:t>
            </a:r>
            <a:endParaRPr dirty="0"/>
          </a:p>
        </p:txBody>
      </p:sp>
      <p:sp>
        <p:nvSpPr>
          <p:cNvPr id="97" name="Google Shape;97;p2"/>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marL="342900" lvl="0" indent="-190500" algn="ctr" rtl="0">
              <a:lnSpc>
                <a:spcPct val="90000"/>
              </a:lnSpc>
              <a:spcBef>
                <a:spcPts val="0"/>
              </a:spcBef>
              <a:spcAft>
                <a:spcPts val="0"/>
              </a:spcAft>
              <a:buClr>
                <a:schemeClr val="dk1"/>
              </a:buClr>
              <a:buSzPts val="2400"/>
              <a:buFont typeface="Arial"/>
              <a:buNone/>
            </a:pPr>
            <a:endParaRPr sz="2400" dirty="0">
              <a:latin typeface="Arial"/>
              <a:ea typeface="Arial"/>
              <a:cs typeface="Arial"/>
              <a:sym typeface="Arial"/>
            </a:endParaRPr>
          </a:p>
          <a:p>
            <a:pPr marL="342900" lvl="0" indent="-190500" algn="ctr" rtl="0">
              <a:lnSpc>
                <a:spcPct val="90000"/>
              </a:lnSpc>
              <a:spcBef>
                <a:spcPts val="0"/>
              </a:spcBef>
              <a:spcAft>
                <a:spcPts val="0"/>
              </a:spcAft>
              <a:buClr>
                <a:schemeClr val="dk1"/>
              </a:buClr>
              <a:buSzPts val="2400"/>
              <a:buFont typeface="Arial"/>
              <a:buNone/>
            </a:pPr>
            <a:endParaRPr dirty="0">
              <a:latin typeface="Arial"/>
              <a:ea typeface="Arial"/>
              <a:cs typeface="Arial"/>
              <a:sym typeface="Arial"/>
            </a:endParaRPr>
          </a:p>
          <a:p>
            <a:pPr marL="342900" lvl="0" indent="-190500" algn="l" rtl="0">
              <a:lnSpc>
                <a:spcPct val="90000"/>
              </a:lnSpc>
              <a:spcBef>
                <a:spcPts val="0"/>
              </a:spcBef>
              <a:spcAft>
                <a:spcPts val="0"/>
              </a:spcAft>
              <a:buClr>
                <a:schemeClr val="dk1"/>
              </a:buClr>
              <a:buSzPts val="2400"/>
              <a:buFont typeface="Arial"/>
              <a:buNone/>
            </a:pPr>
            <a:endParaRPr dirty="0">
              <a:latin typeface="Arial"/>
              <a:ea typeface="Arial"/>
              <a:cs typeface="Arial"/>
              <a:sym typeface="Arial"/>
            </a:endParaRPr>
          </a:p>
        </p:txBody>
      </p:sp>
      <p:pic>
        <p:nvPicPr>
          <p:cNvPr id="98" name="Google Shape;98;p2"/>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3" name="Picture 2">
            <a:extLst>
              <a:ext uri="{FF2B5EF4-FFF2-40B4-BE49-F238E27FC236}">
                <a16:creationId xmlns:a16="http://schemas.microsoft.com/office/drawing/2014/main" id="{CDC49957-EDAA-814B-AADC-6EC31120735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139" b="92781" l="9294" r="93309">
                        <a14:foregroundMark x1="34201" y1="18449" x2="33457" y2="32086"/>
                        <a14:foregroundMark x1="33457" y1="32086" x2="38290" y2="18717"/>
                        <a14:foregroundMark x1="38290" y1="18717" x2="34944" y2="18984"/>
                        <a14:foregroundMark x1="22305" y1="44652" x2="23420" y2="45187"/>
                        <a14:foregroundMark x1="73978" y1="22727" x2="93680" y2="11765"/>
                        <a14:foregroundMark x1="29740" y1="6684" x2="34944" y2="5882"/>
                        <a14:foregroundMark x1="37918" y1="23529" x2="38662" y2="38770"/>
                        <a14:foregroundMark x1="38662" y1="38770" x2="33829" y2="34492"/>
                        <a14:foregroundMark x1="29368" y1="90374" x2="33829" y2="90642"/>
                        <a14:foregroundMark x1="32342" y1="91711" x2="30483" y2="93048"/>
                        <a14:foregroundMark x1="33829" y1="37433" x2="37918" y2="40107"/>
                        <a14:foregroundMark x1="29368" y1="2406" x2="42007" y2="2139"/>
                        <a14:foregroundMark x1="39405" y1="91979" x2="41636" y2="92781"/>
                        <a14:backgroundMark x1="36059" y1="74332" x2="36059" y2="67914"/>
                        <a14:backgroundMark x1="36059" y1="62834" x2="36059" y2="53743"/>
                        <a14:backgroundMark x1="94424" y1="49198" x2="90706" y2="51070"/>
                        <a14:backgroundMark x1="94052" y1="49198" x2="91450" y2="50802"/>
                        <a14:backgroundMark x1="93680" y1="49465" x2="93680" y2="49465"/>
                        <a14:backgroundMark x1="93680" y1="49465" x2="93680" y2="49465"/>
                        <a14:backgroundMark x1="92565" y1="49733" x2="92565" y2="49733"/>
                      </a14:backgroundRemoval>
                    </a14:imgEffect>
                  </a14:imgLayer>
                </a14:imgProps>
              </a:ext>
            </a:extLst>
          </a:blip>
          <a:stretch>
            <a:fillRect/>
          </a:stretch>
        </p:blipFill>
        <p:spPr>
          <a:xfrm>
            <a:off x="3611626" y="2235970"/>
            <a:ext cx="1716177" cy="2386060"/>
          </a:xfrm>
          <a:prstGeom prst="rect">
            <a:avLst/>
          </a:prstGeom>
        </p:spPr>
      </p:pic>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AB486E0-F6F7-2662-8DB2-967C5EFD58E1}"/>
                  </a:ext>
                </a:extLst>
              </p:cNvPr>
              <p:cNvGraphicFramePr>
                <a:graphicFrameLocks noChangeAspect="1"/>
              </p:cNvGraphicFramePr>
              <p:nvPr>
                <p:extLst>
                  <p:ext uri="{D42A27DB-BD31-4B8C-83A1-F6EECF244321}">
                    <p14:modId xmlns:p14="http://schemas.microsoft.com/office/powerpoint/2010/main" val="1268403132"/>
                  </p:ext>
                </p:extLst>
              </p:nvPr>
            </p:nvGraphicFramePr>
            <p:xfrm>
              <a:off x="1744631" y="1564707"/>
              <a:ext cx="1800000" cy="1246154"/>
            </p:xfrm>
            <a:graphic>
              <a:graphicData uri="http://schemas.microsoft.com/office/powerpoint/2016/slidezoom">
                <pslz:sldZm>
                  <pslz:sldZmObj sldId="258" cId="0">
                    <pslz:zmPr id="{CC2E6AA6-246B-488B-8AA5-78F61514162A}" transitionDur="1000" showBg="0">
                      <p166:blipFill xmlns:p166="http://schemas.microsoft.com/office/powerpoint/2016/6/main">
                        <a:blip r:embed="rId6"/>
                        <a:stretch>
                          <a:fillRect/>
                        </a:stretch>
                      </p166:blipFill>
                      <p166:spPr xmlns:p166="http://schemas.microsoft.com/office/powerpoint/2016/6/main">
                        <a:xfrm>
                          <a:off x="0" y="0"/>
                          <a:ext cx="1800000" cy="1246154"/>
                        </a:xfrm>
                        <a:prstGeom prst="rect">
                          <a:avLst/>
                        </a:prstGeom>
                      </p166:spPr>
                    </pslz:zmPr>
                  </pslz:sldZmObj>
                </pslz:sldZm>
              </a:graphicData>
            </a:graphic>
          </p:graphicFrame>
        </mc:Choice>
        <mc:Fallback xmlns="">
          <p:pic>
            <p:nvPicPr>
              <p:cNvPr id="11" name="Slide Zoom 10">
                <a:extLst>
                  <a:ext uri="{FF2B5EF4-FFF2-40B4-BE49-F238E27FC236}">
                    <a16:creationId xmlns:a16="http://schemas.microsoft.com/office/drawing/2014/main" id="{EAB486E0-F6F7-2662-8DB2-967C5EFD58E1}"/>
                  </a:ext>
                </a:extLst>
              </p:cNvPr>
              <p:cNvPicPr>
                <a:picLocks noGrp="1" noRot="1" noChangeAspect="1" noMove="1" noResize="1" noEditPoints="1" noAdjustHandles="1" noChangeArrowheads="1" noChangeShapeType="1"/>
              </p:cNvPicPr>
              <p:nvPr/>
            </p:nvPicPr>
            <p:blipFill>
              <a:blip r:embed="rId7"/>
              <a:stretch>
                <a:fillRect/>
              </a:stretch>
            </p:blipFill>
            <p:spPr>
              <a:xfrm>
                <a:off x="1744631" y="1564707"/>
                <a:ext cx="1800000" cy="124615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0F404DFD-0197-3873-1CF0-0AD27FCCFF65}"/>
                  </a:ext>
                </a:extLst>
              </p:cNvPr>
              <p:cNvGraphicFramePr>
                <a:graphicFrameLocks noChangeAspect="1"/>
              </p:cNvGraphicFramePr>
              <p:nvPr>
                <p:extLst>
                  <p:ext uri="{D42A27DB-BD31-4B8C-83A1-F6EECF244321}">
                    <p14:modId xmlns:p14="http://schemas.microsoft.com/office/powerpoint/2010/main" val="4097599012"/>
                  </p:ext>
                </p:extLst>
              </p:nvPr>
            </p:nvGraphicFramePr>
            <p:xfrm>
              <a:off x="1744631" y="2771844"/>
              <a:ext cx="1800000" cy="1255727"/>
            </p:xfrm>
            <a:graphic>
              <a:graphicData uri="http://schemas.microsoft.com/office/powerpoint/2016/slidezoom">
                <pslz:sldZm>
                  <pslz:sldZmObj sldId="281" cId="745903424">
                    <pslz:zmPr id="{60128AB6-95E4-4BF9-A095-BADA3518D07F}" transitionDur="1000" showBg="0">
                      <p166:blipFill xmlns:p166="http://schemas.microsoft.com/office/powerpoint/2016/6/main">
                        <a:blip r:embed="rId8"/>
                        <a:stretch>
                          <a:fillRect/>
                        </a:stretch>
                      </p166:blipFill>
                      <p166:spPr xmlns:p166="http://schemas.microsoft.com/office/powerpoint/2016/6/main">
                        <a:xfrm>
                          <a:off x="0" y="0"/>
                          <a:ext cx="1800000" cy="1255727"/>
                        </a:xfrm>
                        <a:prstGeom prst="rect">
                          <a:avLst/>
                        </a:prstGeom>
                      </p166:spPr>
                    </pslz:zmPr>
                  </pslz:sldZmObj>
                </pslz:sldZm>
              </a:graphicData>
            </a:graphic>
          </p:graphicFrame>
        </mc:Choice>
        <mc:Fallback xmlns="">
          <p:pic>
            <p:nvPicPr>
              <p:cNvPr id="13" name="Slide Zoom 12">
                <a:extLst>
                  <a:ext uri="{FF2B5EF4-FFF2-40B4-BE49-F238E27FC236}">
                    <a16:creationId xmlns:a16="http://schemas.microsoft.com/office/drawing/2014/main" id="{0F404DFD-0197-3873-1CF0-0AD27FCCFF65}"/>
                  </a:ext>
                </a:extLst>
              </p:cNvPr>
              <p:cNvPicPr>
                <a:picLocks noGrp="1" noRot="1" noChangeAspect="1" noMove="1" noResize="1" noEditPoints="1" noAdjustHandles="1" noChangeArrowheads="1" noChangeShapeType="1"/>
              </p:cNvPicPr>
              <p:nvPr/>
            </p:nvPicPr>
            <p:blipFill>
              <a:blip r:embed="rId9"/>
              <a:stretch>
                <a:fillRect/>
              </a:stretch>
            </p:blipFill>
            <p:spPr>
              <a:xfrm>
                <a:off x="1744631" y="2771844"/>
                <a:ext cx="1800000" cy="125572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71C23041-148D-C858-1AA3-AB7FC366F69D}"/>
                  </a:ext>
                </a:extLst>
              </p:cNvPr>
              <p:cNvGraphicFramePr>
                <a:graphicFrameLocks noChangeAspect="1"/>
              </p:cNvGraphicFramePr>
              <p:nvPr>
                <p:extLst>
                  <p:ext uri="{D42A27DB-BD31-4B8C-83A1-F6EECF244321}">
                    <p14:modId xmlns:p14="http://schemas.microsoft.com/office/powerpoint/2010/main" val="3621911560"/>
                  </p:ext>
                </p:extLst>
              </p:nvPr>
            </p:nvGraphicFramePr>
            <p:xfrm>
              <a:off x="1744631" y="3988555"/>
              <a:ext cx="1800000" cy="1246154"/>
            </p:xfrm>
            <a:graphic>
              <a:graphicData uri="http://schemas.microsoft.com/office/powerpoint/2016/slidezoom">
                <pslz:sldZm>
                  <pslz:sldZmObj sldId="282" cId="1091714295">
                    <pslz:zmPr id="{70783610-9479-4D41-BF3C-4883CF0DDC09}" transitionDur="1000" showBg="0">
                      <p166:blipFill xmlns:p166="http://schemas.microsoft.com/office/powerpoint/2016/6/main">
                        <a:blip r:embed="rId10"/>
                        <a:stretch>
                          <a:fillRect/>
                        </a:stretch>
                      </p166:blipFill>
                      <p166:spPr xmlns:p166="http://schemas.microsoft.com/office/powerpoint/2016/6/main">
                        <a:xfrm>
                          <a:off x="0" y="0"/>
                          <a:ext cx="1800000" cy="1246154"/>
                        </a:xfrm>
                        <a:prstGeom prst="rect">
                          <a:avLst/>
                        </a:prstGeom>
                      </p166:spPr>
                    </pslz:zmPr>
                  </pslz:sldZmObj>
                </pslz:sldZm>
              </a:graphicData>
            </a:graphic>
          </p:graphicFrame>
        </mc:Choice>
        <mc:Fallback xmlns="">
          <p:pic>
            <p:nvPicPr>
              <p:cNvPr id="15" name="Slide Zoom 14">
                <a:extLst>
                  <a:ext uri="{FF2B5EF4-FFF2-40B4-BE49-F238E27FC236}">
                    <a16:creationId xmlns:a16="http://schemas.microsoft.com/office/drawing/2014/main" id="{71C23041-148D-C858-1AA3-AB7FC366F69D}"/>
                  </a:ext>
                </a:extLst>
              </p:cNvPr>
              <p:cNvPicPr>
                <a:picLocks noGrp="1" noRot="1" noChangeAspect="1" noMove="1" noResize="1" noEditPoints="1" noAdjustHandles="1" noChangeArrowheads="1" noChangeShapeType="1"/>
              </p:cNvPicPr>
              <p:nvPr/>
            </p:nvPicPr>
            <p:blipFill>
              <a:blip r:embed="rId11"/>
              <a:stretch>
                <a:fillRect/>
              </a:stretch>
            </p:blipFill>
            <p:spPr>
              <a:xfrm>
                <a:off x="1744631" y="3988555"/>
                <a:ext cx="1800000" cy="124615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19EC0B2B-03A8-19DC-30CD-B850F3F6336F}"/>
                  </a:ext>
                </a:extLst>
              </p:cNvPr>
              <p:cNvGraphicFramePr>
                <a:graphicFrameLocks noChangeAspect="1"/>
              </p:cNvGraphicFramePr>
              <p:nvPr>
                <p:extLst>
                  <p:ext uri="{D42A27DB-BD31-4B8C-83A1-F6EECF244321}">
                    <p14:modId xmlns:p14="http://schemas.microsoft.com/office/powerpoint/2010/main" val="1043587232"/>
                  </p:ext>
                </p:extLst>
              </p:nvPr>
            </p:nvGraphicFramePr>
            <p:xfrm>
              <a:off x="5589374" y="1564707"/>
              <a:ext cx="1800000" cy="1246154"/>
            </p:xfrm>
            <a:graphic>
              <a:graphicData uri="http://schemas.microsoft.com/office/powerpoint/2016/slidezoom">
                <pslz:sldZm>
                  <pslz:sldZmObj sldId="283" cId="668122382">
                    <pslz:zmPr id="{C00645FE-FAA4-4DA6-8A32-E7F120A4B7B1}" transitionDur="1000" showBg="0">
                      <p166:blipFill xmlns:p166="http://schemas.microsoft.com/office/powerpoint/2016/6/main">
                        <a:blip r:embed="rId12"/>
                        <a:stretch>
                          <a:fillRect/>
                        </a:stretch>
                      </p166:blipFill>
                      <p166:spPr xmlns:p166="http://schemas.microsoft.com/office/powerpoint/2016/6/main">
                        <a:xfrm>
                          <a:off x="0" y="0"/>
                          <a:ext cx="1800000" cy="1246154"/>
                        </a:xfrm>
                        <a:prstGeom prst="rect">
                          <a:avLst/>
                        </a:prstGeom>
                      </p166:spPr>
                    </pslz:zmPr>
                  </pslz:sldZmObj>
                </pslz:sldZm>
              </a:graphicData>
            </a:graphic>
          </p:graphicFrame>
        </mc:Choice>
        <mc:Fallback xmlns="">
          <p:pic>
            <p:nvPicPr>
              <p:cNvPr id="17" name="Slide Zoom 16">
                <a:extLst>
                  <a:ext uri="{FF2B5EF4-FFF2-40B4-BE49-F238E27FC236}">
                    <a16:creationId xmlns:a16="http://schemas.microsoft.com/office/drawing/2014/main" id="{19EC0B2B-03A8-19DC-30CD-B850F3F6336F}"/>
                  </a:ext>
                </a:extLst>
              </p:cNvPr>
              <p:cNvPicPr>
                <a:picLocks noGrp="1" noRot="1" noChangeAspect="1" noMove="1" noResize="1" noEditPoints="1" noAdjustHandles="1" noChangeArrowheads="1" noChangeShapeType="1"/>
              </p:cNvPicPr>
              <p:nvPr/>
            </p:nvPicPr>
            <p:blipFill>
              <a:blip r:embed="rId13"/>
              <a:stretch>
                <a:fillRect/>
              </a:stretch>
            </p:blipFill>
            <p:spPr>
              <a:xfrm>
                <a:off x="5589374" y="1564707"/>
                <a:ext cx="1800000" cy="124615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8F387BE0-45EF-0551-0B9C-BD9AE510773C}"/>
                  </a:ext>
                </a:extLst>
              </p:cNvPr>
              <p:cNvGraphicFramePr>
                <a:graphicFrameLocks noChangeAspect="1"/>
              </p:cNvGraphicFramePr>
              <p:nvPr>
                <p:extLst>
                  <p:ext uri="{D42A27DB-BD31-4B8C-83A1-F6EECF244321}">
                    <p14:modId xmlns:p14="http://schemas.microsoft.com/office/powerpoint/2010/main" val="4130910840"/>
                  </p:ext>
                </p:extLst>
              </p:nvPr>
            </p:nvGraphicFramePr>
            <p:xfrm>
              <a:off x="5589374" y="3913474"/>
              <a:ext cx="1800000" cy="1246154"/>
            </p:xfrm>
            <a:graphic>
              <a:graphicData uri="http://schemas.microsoft.com/office/powerpoint/2016/slidezoom">
                <pslz:sldZm>
                  <pslz:sldZmObj sldId="284" cId="1546392642">
                    <pslz:zmPr id="{81B1C599-9FAD-4209-B20E-26FBBA5CB2E7}" transitionDur="1000" showBg="0">
                      <p166:blipFill xmlns:p166="http://schemas.microsoft.com/office/powerpoint/2016/6/main">
                        <a:blip r:embed="rId14"/>
                        <a:stretch>
                          <a:fillRect/>
                        </a:stretch>
                      </p166:blipFill>
                      <p166:spPr xmlns:p166="http://schemas.microsoft.com/office/powerpoint/2016/6/main">
                        <a:xfrm>
                          <a:off x="0" y="0"/>
                          <a:ext cx="1800000" cy="1246154"/>
                        </a:xfrm>
                        <a:prstGeom prst="rect">
                          <a:avLst/>
                        </a:prstGeom>
                      </p166:spPr>
                    </pslz:zmPr>
                  </pslz:sldZmObj>
                </pslz:sldZm>
              </a:graphicData>
            </a:graphic>
          </p:graphicFrame>
        </mc:Choice>
        <mc:Fallback xmlns="">
          <p:pic>
            <p:nvPicPr>
              <p:cNvPr id="19" name="Slide Zoom 18">
                <a:extLst>
                  <a:ext uri="{FF2B5EF4-FFF2-40B4-BE49-F238E27FC236}">
                    <a16:creationId xmlns:a16="http://schemas.microsoft.com/office/drawing/2014/main" id="{8F387BE0-45EF-0551-0B9C-BD9AE510773C}"/>
                  </a:ext>
                </a:extLst>
              </p:cNvPr>
              <p:cNvPicPr>
                <a:picLocks noGrp="1" noRot="1" noChangeAspect="1" noMove="1" noResize="1" noEditPoints="1" noAdjustHandles="1" noChangeArrowheads="1" noChangeShapeType="1"/>
              </p:cNvPicPr>
              <p:nvPr/>
            </p:nvPicPr>
            <p:blipFill>
              <a:blip r:embed="rId15"/>
              <a:stretch>
                <a:fillRect/>
              </a:stretch>
            </p:blipFill>
            <p:spPr>
              <a:xfrm>
                <a:off x="5589374" y="3913474"/>
                <a:ext cx="1800000" cy="124615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1AA0EF3-893E-1550-8B70-48EDD89E1E04}"/>
                  </a:ext>
                </a:extLst>
              </p:cNvPr>
              <p:cNvGraphicFramePr>
                <a:graphicFrameLocks noChangeAspect="1"/>
              </p:cNvGraphicFramePr>
              <p:nvPr>
                <p:extLst>
                  <p:ext uri="{D42A27DB-BD31-4B8C-83A1-F6EECF244321}">
                    <p14:modId xmlns:p14="http://schemas.microsoft.com/office/powerpoint/2010/main" val="2569705631"/>
                  </p:ext>
                </p:extLst>
              </p:nvPr>
            </p:nvGraphicFramePr>
            <p:xfrm>
              <a:off x="5589374" y="2739091"/>
              <a:ext cx="1800000" cy="1246154"/>
            </p:xfrm>
            <a:graphic>
              <a:graphicData uri="http://schemas.microsoft.com/office/powerpoint/2016/slidezoom">
                <pslz:sldZm>
                  <pslz:sldZmObj sldId="285" cId="3014699046">
                    <pslz:zmPr id="{A9511C08-8719-45D6-BA64-4C28086B72D7}" transitionDur="1000" showBg="0">
                      <p166:blipFill xmlns:p166="http://schemas.microsoft.com/office/powerpoint/2016/6/main">
                        <a:blip r:embed="rId16"/>
                        <a:stretch>
                          <a:fillRect/>
                        </a:stretch>
                      </p166:blipFill>
                      <p166:spPr xmlns:p166="http://schemas.microsoft.com/office/powerpoint/2016/6/main">
                        <a:xfrm>
                          <a:off x="0" y="0"/>
                          <a:ext cx="1800000" cy="1246154"/>
                        </a:xfrm>
                        <a:prstGeom prst="rect">
                          <a:avLst/>
                        </a:prstGeom>
                      </p166:spPr>
                    </pslz:zmPr>
                  </pslz:sldZmObj>
                </pslz:sldZm>
              </a:graphicData>
            </a:graphic>
          </p:graphicFrame>
        </mc:Choice>
        <mc:Fallback xmlns="">
          <p:pic>
            <p:nvPicPr>
              <p:cNvPr id="21" name="Slide Zoom 20">
                <a:extLst>
                  <a:ext uri="{FF2B5EF4-FFF2-40B4-BE49-F238E27FC236}">
                    <a16:creationId xmlns:a16="http://schemas.microsoft.com/office/drawing/2014/main" id="{F1AA0EF3-893E-1550-8B70-48EDD89E1E04}"/>
                  </a:ext>
                </a:extLst>
              </p:cNvPr>
              <p:cNvPicPr>
                <a:picLocks noGrp="1" noRot="1" noChangeAspect="1" noMove="1" noResize="1" noEditPoints="1" noAdjustHandles="1" noChangeArrowheads="1" noChangeShapeType="1"/>
              </p:cNvPicPr>
              <p:nvPr/>
            </p:nvPicPr>
            <p:blipFill>
              <a:blip r:embed="rId17"/>
              <a:stretch>
                <a:fillRect/>
              </a:stretch>
            </p:blipFill>
            <p:spPr>
              <a:xfrm>
                <a:off x="5589374" y="2739091"/>
                <a:ext cx="1800000" cy="1246154"/>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23" name="Slide Zoom 22">
                <a:extLst>
                  <a:ext uri="{FF2B5EF4-FFF2-40B4-BE49-F238E27FC236}">
                    <a16:creationId xmlns:a16="http://schemas.microsoft.com/office/drawing/2014/main" id="{1DC44347-747D-7579-F400-3B9450E59C33}"/>
                  </a:ext>
                </a:extLst>
              </p:cNvPr>
              <p:cNvGraphicFramePr>
                <a:graphicFrameLocks noChangeAspect="1"/>
              </p:cNvGraphicFramePr>
              <p:nvPr>
                <p:extLst>
                  <p:ext uri="{D42A27DB-BD31-4B8C-83A1-F6EECF244321}">
                    <p14:modId xmlns:p14="http://schemas.microsoft.com/office/powerpoint/2010/main" val="1479319816"/>
                  </p:ext>
                </p:extLst>
              </p:nvPr>
            </p:nvGraphicFramePr>
            <p:xfrm>
              <a:off x="3544631" y="824030"/>
              <a:ext cx="1800000" cy="1246154"/>
            </p:xfrm>
            <a:graphic>
              <a:graphicData uri="http://schemas.microsoft.com/office/powerpoint/2016/slidezoom">
                <pslz:sldZm>
                  <pslz:sldZmObj sldId="286" cId="2773674534">
                    <pslz:zmPr id="{38394653-C332-461C-8F21-75004E31792E}" transitionDur="1000" showBg="0">
                      <p166:blipFill xmlns:p166="http://schemas.microsoft.com/office/powerpoint/2016/6/main">
                        <a:blip r:embed="rId18"/>
                        <a:stretch>
                          <a:fillRect/>
                        </a:stretch>
                      </p166:blipFill>
                      <p166:spPr xmlns:p166="http://schemas.microsoft.com/office/powerpoint/2016/6/main">
                        <a:xfrm>
                          <a:off x="0" y="0"/>
                          <a:ext cx="1800000" cy="1246154"/>
                        </a:xfrm>
                        <a:prstGeom prst="rect">
                          <a:avLst/>
                        </a:prstGeom>
                      </p166:spPr>
                    </pslz:zmPr>
                  </pslz:sldZmObj>
                </pslz:sldZm>
              </a:graphicData>
            </a:graphic>
          </p:graphicFrame>
        </mc:Choice>
        <mc:Fallback>
          <p:pic>
            <p:nvPicPr>
              <p:cNvPr id="23" name="Slide Zoom 22">
                <a:hlinkClick r:id="rId19" action="ppaction://hlinksldjump"/>
                <a:extLst>
                  <a:ext uri="{FF2B5EF4-FFF2-40B4-BE49-F238E27FC236}">
                    <a16:creationId xmlns:a16="http://schemas.microsoft.com/office/drawing/2014/main" id="{1DC44347-747D-7579-F400-3B9450E59C33}"/>
                  </a:ext>
                </a:extLst>
              </p:cNvPr>
              <p:cNvPicPr>
                <a:picLocks noGrp="1" noRot="1" noChangeAspect="1" noMove="1" noResize="1" noEditPoints="1" noAdjustHandles="1" noChangeArrowheads="1" noChangeShapeType="1"/>
              </p:cNvPicPr>
              <p:nvPr/>
            </p:nvPicPr>
            <p:blipFill>
              <a:blip r:embed="rId18"/>
              <a:stretch>
                <a:fillRect/>
              </a:stretch>
            </p:blipFill>
            <p:spPr>
              <a:xfrm>
                <a:off x="3544631" y="824030"/>
                <a:ext cx="1800000" cy="1246154"/>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sym typeface="Verdana"/>
              </a:rPr>
              <a:t>Laboratorio </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r>
              <a:rPr lang="es-ES" b="1" i="0" dirty="0">
                <a:solidFill>
                  <a:srgbClr val="0D0D0D"/>
                </a:solidFill>
                <a:effectLst/>
                <a:highlight>
                  <a:srgbClr val="FFFFFF"/>
                </a:highlight>
                <a:latin typeface="Söhne"/>
              </a:rPr>
              <a:t>Crear el Archivo de Requerimientos</a:t>
            </a:r>
            <a:endParaRPr lang="es-ES" b="1" dirty="0">
              <a:solidFill>
                <a:srgbClr val="0D0D0D"/>
              </a:solidFill>
              <a:highlight>
                <a:srgbClr val="FFFFFF"/>
              </a:highlight>
              <a:latin typeface="Söhne"/>
            </a:endParaRPr>
          </a:p>
          <a:p>
            <a:pPr algn="l"/>
            <a:r>
              <a:rPr lang="es-ES" i="0" dirty="0">
                <a:solidFill>
                  <a:srgbClr val="0D0D0D"/>
                </a:solidFill>
                <a:effectLst/>
                <a:highlight>
                  <a:srgbClr val="FFFFFF"/>
                </a:highlight>
                <a:latin typeface="Söhne"/>
              </a:rPr>
              <a:t>Crea un archivo llamado requirements.txt en la misma carpeta con el siguiente contenido:</a:t>
            </a:r>
          </a:p>
          <a:p>
            <a:pPr algn="l"/>
            <a:endParaRPr lang="es-ES" dirty="0">
              <a:solidFill>
                <a:srgbClr val="0D0D0D"/>
              </a:solidFill>
              <a:highlight>
                <a:srgbClr val="FFFFFF"/>
              </a:highlight>
              <a:latin typeface="Söhne"/>
            </a:endParaRPr>
          </a:p>
          <a:p>
            <a:pPr algn="l"/>
            <a:endParaRPr lang="es-ES" i="0" dirty="0">
              <a:solidFill>
                <a:srgbClr val="0D0D0D"/>
              </a:solidFill>
              <a:effectLst/>
              <a:highlight>
                <a:srgbClr val="FFFFFF"/>
              </a:highlight>
              <a:latin typeface="Söhne"/>
            </a:endParaRPr>
          </a:p>
          <a:p>
            <a:pPr algn="l"/>
            <a:r>
              <a:rPr lang="es-ES" i="0" dirty="0">
                <a:solidFill>
                  <a:srgbClr val="0D0D0D"/>
                </a:solidFill>
                <a:effectLst/>
                <a:highlight>
                  <a:srgbClr val="FFFFFF"/>
                </a:highlight>
                <a:latin typeface="Söhne"/>
              </a:rPr>
              <a:t>Crear el </a:t>
            </a:r>
            <a:r>
              <a:rPr lang="es-ES" i="0" dirty="0" err="1">
                <a:solidFill>
                  <a:srgbClr val="0D0D0D"/>
                </a:solidFill>
                <a:effectLst/>
                <a:highlight>
                  <a:srgbClr val="FFFFFF"/>
                </a:highlight>
                <a:latin typeface="Söhne"/>
              </a:rPr>
              <a:t>Dockerfile</a:t>
            </a:r>
            <a:endParaRPr lang="es-ES" i="0" dirty="0">
              <a:solidFill>
                <a:srgbClr val="0D0D0D"/>
              </a:solidFill>
              <a:effectLst/>
              <a:highlight>
                <a:srgbClr val="FFFFFF"/>
              </a:highlight>
              <a:latin typeface="Söhne"/>
            </a:endParaRPr>
          </a:p>
          <a:p>
            <a:pPr algn="l"/>
            <a:r>
              <a:rPr lang="es-ES" i="0" dirty="0">
                <a:solidFill>
                  <a:srgbClr val="0D0D0D"/>
                </a:solidFill>
                <a:effectLst/>
                <a:highlight>
                  <a:srgbClr val="FFFFFF"/>
                </a:highlight>
                <a:latin typeface="Söhne"/>
              </a:rPr>
              <a:t>Crea un archivo llamado </a:t>
            </a:r>
            <a:r>
              <a:rPr lang="es-ES" i="0" dirty="0" err="1">
                <a:solidFill>
                  <a:srgbClr val="0D0D0D"/>
                </a:solidFill>
                <a:effectLst/>
                <a:highlight>
                  <a:srgbClr val="FFFFFF"/>
                </a:highlight>
                <a:latin typeface="Söhne"/>
              </a:rPr>
              <a:t>Dockerfile</a:t>
            </a:r>
            <a:r>
              <a:rPr lang="es-ES" i="0" dirty="0">
                <a:solidFill>
                  <a:srgbClr val="0D0D0D"/>
                </a:solidFill>
                <a:effectLst/>
                <a:highlight>
                  <a:srgbClr val="FFFFFF"/>
                </a:highlight>
                <a:latin typeface="Söhne"/>
              </a:rPr>
              <a:t> en la misma carpeta con el siguiente contenido:</a:t>
            </a: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8" name="Picture 7">
            <a:extLst>
              <a:ext uri="{FF2B5EF4-FFF2-40B4-BE49-F238E27FC236}">
                <a16:creationId xmlns:a16="http://schemas.microsoft.com/office/drawing/2014/main" id="{19FA722C-9B9F-3045-DD31-B92D3CABF1C8}"/>
              </a:ext>
            </a:extLst>
          </p:cNvPr>
          <p:cNvPicPr>
            <a:picLocks noChangeAspect="1"/>
          </p:cNvPicPr>
          <p:nvPr/>
        </p:nvPicPr>
        <p:blipFill>
          <a:blip r:embed="rId4"/>
          <a:stretch>
            <a:fillRect/>
          </a:stretch>
        </p:blipFill>
        <p:spPr>
          <a:xfrm>
            <a:off x="631655" y="2299917"/>
            <a:ext cx="2943225" cy="962025"/>
          </a:xfrm>
          <a:prstGeom prst="rect">
            <a:avLst/>
          </a:prstGeom>
        </p:spPr>
      </p:pic>
    </p:spTree>
    <p:extLst>
      <p:ext uri="{BB962C8B-B14F-4D97-AF65-F5344CB8AC3E}">
        <p14:creationId xmlns:p14="http://schemas.microsoft.com/office/powerpoint/2010/main" val="3005248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sym typeface="Verdana"/>
              </a:rPr>
              <a:t>Laboratorio </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r>
              <a:rPr lang="es-ES" i="0" dirty="0" err="1">
                <a:solidFill>
                  <a:srgbClr val="0D0D0D"/>
                </a:solidFill>
                <a:effectLst/>
                <a:highlight>
                  <a:srgbClr val="FFFFFF"/>
                </a:highlight>
                <a:latin typeface="Söhne"/>
              </a:rPr>
              <a:t>Dockerfile</a:t>
            </a:r>
            <a:endParaRPr lang="es-ES" i="0" dirty="0">
              <a:solidFill>
                <a:srgbClr val="0D0D0D"/>
              </a:solidFill>
              <a:effectLst/>
              <a:highlight>
                <a:srgbClr val="FFFFFF"/>
              </a:highlight>
              <a:latin typeface="Söhne"/>
            </a:endParaRPr>
          </a:p>
          <a:p>
            <a:pPr algn="l"/>
            <a:endParaRPr lang="es-ES" i="0" dirty="0">
              <a:solidFill>
                <a:srgbClr val="0D0D0D"/>
              </a:solidFill>
              <a:effectLst/>
              <a:highlight>
                <a:srgbClr val="FFFFFF"/>
              </a:highlight>
              <a:latin typeface="Söhne"/>
            </a:endParaRP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3" name="Picture 2">
            <a:extLst>
              <a:ext uri="{FF2B5EF4-FFF2-40B4-BE49-F238E27FC236}">
                <a16:creationId xmlns:a16="http://schemas.microsoft.com/office/drawing/2014/main" id="{07E22564-3EF3-522E-E4A3-203A2BCFD31D}"/>
              </a:ext>
            </a:extLst>
          </p:cNvPr>
          <p:cNvPicPr>
            <a:picLocks noChangeAspect="1"/>
          </p:cNvPicPr>
          <p:nvPr/>
        </p:nvPicPr>
        <p:blipFill>
          <a:blip r:embed="rId4"/>
          <a:stretch>
            <a:fillRect/>
          </a:stretch>
        </p:blipFill>
        <p:spPr>
          <a:xfrm>
            <a:off x="1003175" y="1493675"/>
            <a:ext cx="4390933" cy="4407196"/>
          </a:xfrm>
          <a:prstGeom prst="rect">
            <a:avLst/>
          </a:prstGeom>
        </p:spPr>
      </p:pic>
    </p:spTree>
    <p:extLst>
      <p:ext uri="{BB962C8B-B14F-4D97-AF65-F5344CB8AC3E}">
        <p14:creationId xmlns:p14="http://schemas.microsoft.com/office/powerpoint/2010/main" val="21938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sym typeface="Verdana"/>
              </a:rPr>
              <a:t>Laboratorio </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r>
              <a:rPr lang="es-ES" i="0" dirty="0">
                <a:solidFill>
                  <a:srgbClr val="0D0D0D"/>
                </a:solidFill>
                <a:effectLst/>
                <a:highlight>
                  <a:srgbClr val="FFFFFF"/>
                </a:highlight>
                <a:latin typeface="Söhne"/>
              </a:rPr>
              <a:t> Construir y Ejecutar la Imagen de Docker</a:t>
            </a:r>
          </a:p>
          <a:p>
            <a:pPr algn="l"/>
            <a:r>
              <a:rPr lang="es-ES" i="0" dirty="0">
                <a:solidFill>
                  <a:srgbClr val="0D0D0D"/>
                </a:solidFill>
                <a:effectLst/>
                <a:highlight>
                  <a:srgbClr val="FFFFFF"/>
                </a:highlight>
                <a:latin typeface="Söhne"/>
              </a:rPr>
              <a:t>Abre una terminal, navega hasta el directorio que contiene tu </a:t>
            </a:r>
            <a:r>
              <a:rPr lang="es-ES" i="0" dirty="0" err="1">
                <a:solidFill>
                  <a:srgbClr val="0D0D0D"/>
                </a:solidFill>
                <a:effectLst/>
                <a:highlight>
                  <a:srgbClr val="FFFFFF"/>
                </a:highlight>
                <a:latin typeface="Söhne"/>
              </a:rPr>
              <a:t>Dockerfile</a:t>
            </a:r>
            <a:r>
              <a:rPr lang="es-ES" i="0" dirty="0">
                <a:solidFill>
                  <a:srgbClr val="0D0D0D"/>
                </a:solidFill>
                <a:effectLst/>
                <a:highlight>
                  <a:srgbClr val="FFFFFF"/>
                </a:highlight>
                <a:latin typeface="Söhne"/>
              </a:rPr>
              <a:t> y ejecuta los siguientes comandos:</a:t>
            </a:r>
          </a:p>
          <a:p>
            <a:pPr algn="l"/>
            <a:endParaRPr lang="es-ES" i="0" dirty="0">
              <a:solidFill>
                <a:srgbClr val="0D0D0D"/>
              </a:solidFill>
              <a:effectLst/>
              <a:highlight>
                <a:srgbClr val="FFFFFF"/>
              </a:highlight>
              <a:latin typeface="Söhne"/>
            </a:endParaRPr>
          </a:p>
          <a:p>
            <a:pPr algn="l"/>
            <a:r>
              <a:rPr lang="es-ES" i="0" dirty="0">
                <a:solidFill>
                  <a:srgbClr val="0D0D0D"/>
                </a:solidFill>
                <a:effectLst/>
                <a:highlight>
                  <a:srgbClr val="FFFFFF"/>
                </a:highlight>
                <a:latin typeface="Söhne"/>
              </a:rPr>
              <a:t>Construir la imagen:</a:t>
            </a:r>
          </a:p>
          <a:p>
            <a:pPr algn="l"/>
            <a:endParaRPr lang="es-ES" dirty="0">
              <a:solidFill>
                <a:srgbClr val="0D0D0D"/>
              </a:solidFill>
              <a:highlight>
                <a:srgbClr val="FFFFFF"/>
              </a:highlight>
              <a:latin typeface="Söhne"/>
            </a:endParaRPr>
          </a:p>
          <a:p>
            <a:pPr algn="l"/>
            <a:endParaRPr lang="es-ES" i="0" dirty="0">
              <a:solidFill>
                <a:srgbClr val="0D0D0D"/>
              </a:solidFill>
              <a:effectLst/>
              <a:highlight>
                <a:srgbClr val="FFFFFF"/>
              </a:highlight>
              <a:latin typeface="Söhne"/>
            </a:endParaRPr>
          </a:p>
          <a:p>
            <a:pPr algn="l"/>
            <a:r>
              <a:rPr lang="es-ES" i="0" dirty="0">
                <a:solidFill>
                  <a:srgbClr val="0D0D0D"/>
                </a:solidFill>
                <a:effectLst/>
                <a:highlight>
                  <a:srgbClr val="FFFFFF"/>
                </a:highlight>
                <a:latin typeface="Söhne"/>
              </a:rPr>
              <a:t>Ejecutar un contenedor basado en la imagen creada:</a:t>
            </a:r>
          </a:p>
          <a:p>
            <a:pPr algn="l"/>
            <a:endParaRPr lang="es-ES" i="0" dirty="0">
              <a:solidFill>
                <a:srgbClr val="0D0D0D"/>
              </a:solidFill>
              <a:effectLst/>
              <a:highlight>
                <a:srgbClr val="FFFFFF"/>
              </a:highlight>
              <a:latin typeface="Söhne"/>
            </a:endParaRP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5" name="Picture 4">
            <a:extLst>
              <a:ext uri="{FF2B5EF4-FFF2-40B4-BE49-F238E27FC236}">
                <a16:creationId xmlns:a16="http://schemas.microsoft.com/office/drawing/2014/main" id="{ECFA0186-DF72-9DB5-8DD2-DAF6A1BDB6E4}"/>
              </a:ext>
            </a:extLst>
          </p:cNvPr>
          <p:cNvPicPr>
            <a:picLocks noChangeAspect="1"/>
          </p:cNvPicPr>
          <p:nvPr/>
        </p:nvPicPr>
        <p:blipFill>
          <a:blip r:embed="rId4"/>
          <a:stretch>
            <a:fillRect/>
          </a:stretch>
        </p:blipFill>
        <p:spPr>
          <a:xfrm>
            <a:off x="673546" y="3562257"/>
            <a:ext cx="3800475" cy="781050"/>
          </a:xfrm>
          <a:prstGeom prst="rect">
            <a:avLst/>
          </a:prstGeom>
        </p:spPr>
      </p:pic>
      <p:pic>
        <p:nvPicPr>
          <p:cNvPr id="7" name="Picture 6">
            <a:extLst>
              <a:ext uri="{FF2B5EF4-FFF2-40B4-BE49-F238E27FC236}">
                <a16:creationId xmlns:a16="http://schemas.microsoft.com/office/drawing/2014/main" id="{8A1FA0D9-9D67-343C-67A5-7D045FFD3C54}"/>
              </a:ext>
            </a:extLst>
          </p:cNvPr>
          <p:cNvPicPr>
            <a:picLocks noChangeAspect="1"/>
          </p:cNvPicPr>
          <p:nvPr/>
        </p:nvPicPr>
        <p:blipFill>
          <a:blip r:embed="rId5"/>
          <a:stretch>
            <a:fillRect/>
          </a:stretch>
        </p:blipFill>
        <p:spPr>
          <a:xfrm>
            <a:off x="571500" y="4887850"/>
            <a:ext cx="4381500" cy="828675"/>
          </a:xfrm>
          <a:prstGeom prst="rect">
            <a:avLst/>
          </a:prstGeom>
        </p:spPr>
      </p:pic>
    </p:spTree>
    <p:extLst>
      <p:ext uri="{BB962C8B-B14F-4D97-AF65-F5344CB8AC3E}">
        <p14:creationId xmlns:p14="http://schemas.microsoft.com/office/powerpoint/2010/main" val="4054094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sym typeface="Verdana"/>
              </a:rPr>
              <a:t>Laboratorio </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r>
              <a:rPr lang="es-ES" i="0" dirty="0">
                <a:solidFill>
                  <a:srgbClr val="0D0D0D"/>
                </a:solidFill>
                <a:effectLst/>
                <a:highlight>
                  <a:srgbClr val="FFFFFF"/>
                </a:highlight>
                <a:latin typeface="Söhne"/>
              </a:rPr>
              <a:t> Esto ejecutará tu aplicación </a:t>
            </a:r>
            <a:r>
              <a:rPr lang="es-ES" i="0" dirty="0" err="1">
                <a:solidFill>
                  <a:srgbClr val="0D0D0D"/>
                </a:solidFill>
                <a:effectLst/>
                <a:highlight>
                  <a:srgbClr val="FFFFFF"/>
                </a:highlight>
                <a:latin typeface="Söhne"/>
              </a:rPr>
              <a:t>Flask</a:t>
            </a:r>
            <a:r>
              <a:rPr lang="es-ES" i="0" dirty="0">
                <a:solidFill>
                  <a:srgbClr val="0D0D0D"/>
                </a:solidFill>
                <a:effectLst/>
                <a:highlight>
                  <a:srgbClr val="FFFFFF"/>
                </a:highlight>
                <a:latin typeface="Söhne"/>
              </a:rPr>
              <a:t> dentro de un contenedor Docker, y podrás acceder a ella navegando a http://localhost:5000 en tu navegador web. Deberías ver "Hola, Mundo!" como respuesta.</a:t>
            </a: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3" name="Picture 2">
            <a:extLst>
              <a:ext uri="{FF2B5EF4-FFF2-40B4-BE49-F238E27FC236}">
                <a16:creationId xmlns:a16="http://schemas.microsoft.com/office/drawing/2014/main" id="{2168C88E-B4A0-0B9C-BC23-42911CDF3D3F}"/>
              </a:ext>
            </a:extLst>
          </p:cNvPr>
          <p:cNvPicPr>
            <a:picLocks noChangeAspect="1"/>
          </p:cNvPicPr>
          <p:nvPr/>
        </p:nvPicPr>
        <p:blipFill>
          <a:blip r:embed="rId4"/>
          <a:stretch>
            <a:fillRect/>
          </a:stretch>
        </p:blipFill>
        <p:spPr>
          <a:xfrm>
            <a:off x="1516510" y="2771775"/>
            <a:ext cx="3943350" cy="1314450"/>
          </a:xfrm>
          <a:prstGeom prst="rect">
            <a:avLst/>
          </a:prstGeom>
        </p:spPr>
      </p:pic>
    </p:spTree>
    <p:extLst>
      <p:ext uri="{BB962C8B-B14F-4D97-AF65-F5344CB8AC3E}">
        <p14:creationId xmlns:p14="http://schemas.microsoft.com/office/powerpoint/2010/main" val="345837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sym typeface="Verdana"/>
              </a:rPr>
              <a:t>Laboratorio </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r>
              <a:rPr lang="es-ES" i="0" dirty="0">
                <a:solidFill>
                  <a:srgbClr val="0D0D0D"/>
                </a:solidFill>
                <a:effectLst/>
                <a:highlight>
                  <a:srgbClr val="FFFFFF"/>
                </a:highlight>
                <a:latin typeface="Söhne"/>
              </a:rPr>
              <a:t>Resumen</a:t>
            </a:r>
          </a:p>
          <a:p>
            <a:pPr algn="l"/>
            <a:r>
              <a:rPr lang="es-ES" i="0" dirty="0">
                <a:solidFill>
                  <a:srgbClr val="0D0D0D"/>
                </a:solidFill>
                <a:effectLst/>
                <a:highlight>
                  <a:srgbClr val="FFFFFF"/>
                </a:highlight>
                <a:latin typeface="Söhne"/>
              </a:rPr>
              <a:t>Tu estructura de archivos debería verse así:</a:t>
            </a:r>
          </a:p>
          <a:p>
            <a:pPr algn="l"/>
            <a:endParaRPr lang="es-ES" i="0" dirty="0">
              <a:solidFill>
                <a:srgbClr val="0D0D0D"/>
              </a:solidFill>
              <a:effectLst/>
              <a:highlight>
                <a:srgbClr val="FFFFFF"/>
              </a:highlight>
              <a:latin typeface="Söhne"/>
            </a:endParaRP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3" name="Picture 2">
            <a:extLst>
              <a:ext uri="{FF2B5EF4-FFF2-40B4-BE49-F238E27FC236}">
                <a16:creationId xmlns:a16="http://schemas.microsoft.com/office/drawing/2014/main" id="{0400006F-89B5-4E63-9A94-1D1B05547269}"/>
              </a:ext>
            </a:extLst>
          </p:cNvPr>
          <p:cNvPicPr>
            <a:picLocks noChangeAspect="1"/>
          </p:cNvPicPr>
          <p:nvPr/>
        </p:nvPicPr>
        <p:blipFill>
          <a:blip r:embed="rId4"/>
          <a:stretch>
            <a:fillRect/>
          </a:stretch>
        </p:blipFill>
        <p:spPr>
          <a:xfrm>
            <a:off x="681268" y="1983605"/>
            <a:ext cx="3181350" cy="1257300"/>
          </a:xfrm>
          <a:prstGeom prst="rect">
            <a:avLst/>
          </a:prstGeom>
        </p:spPr>
      </p:pic>
    </p:spTree>
    <p:extLst>
      <p:ext uri="{BB962C8B-B14F-4D97-AF65-F5344CB8AC3E}">
        <p14:creationId xmlns:p14="http://schemas.microsoft.com/office/powerpoint/2010/main" val="32439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ES" sz="2400" dirty="0">
                <a:latin typeface="Verdana"/>
                <a:ea typeface="Verdana"/>
                <a:sym typeface="Verdana"/>
              </a:rPr>
              <a:t>Laboratorio </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algn="l"/>
            <a:r>
              <a:rPr lang="es-ES" i="0" dirty="0" err="1">
                <a:solidFill>
                  <a:srgbClr val="0D0D0D"/>
                </a:solidFill>
                <a:effectLst/>
                <a:highlight>
                  <a:srgbClr val="FFFFFF"/>
                </a:highlight>
                <a:latin typeface="Söhne"/>
              </a:rPr>
              <a:t>Troubleshooting</a:t>
            </a:r>
            <a:endParaRPr lang="es-ES" dirty="0">
              <a:solidFill>
                <a:srgbClr val="0D0D0D"/>
              </a:solidFill>
              <a:highlight>
                <a:srgbClr val="FFFFFF"/>
              </a:highlight>
              <a:latin typeface="Söhne"/>
            </a:endParaRPr>
          </a:p>
          <a:p>
            <a:pPr algn="l"/>
            <a:r>
              <a:rPr lang="es-ES" i="0" dirty="0" err="1">
                <a:solidFill>
                  <a:srgbClr val="0D0D0D"/>
                </a:solidFill>
                <a:effectLst/>
                <a:highlight>
                  <a:srgbClr val="FFFFFF"/>
                </a:highlight>
                <a:latin typeface="Söhne"/>
              </a:rPr>
              <a:t>docker</a:t>
            </a:r>
            <a:r>
              <a:rPr lang="es-ES" i="0" dirty="0">
                <a:solidFill>
                  <a:srgbClr val="0D0D0D"/>
                </a:solidFill>
                <a:effectLst/>
                <a:highlight>
                  <a:srgbClr val="FFFFFF"/>
                </a:highlight>
                <a:latin typeface="Söhne"/>
              </a:rPr>
              <a:t> </a:t>
            </a:r>
            <a:r>
              <a:rPr lang="es-ES" i="0" dirty="0" err="1">
                <a:solidFill>
                  <a:srgbClr val="0D0D0D"/>
                </a:solidFill>
                <a:effectLst/>
                <a:highlight>
                  <a:srgbClr val="FFFFFF"/>
                </a:highlight>
                <a:latin typeface="Söhne"/>
              </a:rPr>
              <a:t>ps</a:t>
            </a:r>
            <a:r>
              <a:rPr lang="es-ES" dirty="0">
                <a:solidFill>
                  <a:srgbClr val="0D0D0D"/>
                </a:solidFill>
                <a:highlight>
                  <a:srgbClr val="FFFFFF"/>
                </a:highlight>
                <a:latin typeface="Söhne"/>
              </a:rPr>
              <a:t>: para ver los contenedores corriendo</a:t>
            </a:r>
          </a:p>
          <a:p>
            <a:pPr algn="l"/>
            <a:r>
              <a:rPr lang="es-ES" dirty="0" err="1">
                <a:solidFill>
                  <a:srgbClr val="0D0D0D"/>
                </a:solidFill>
                <a:highlight>
                  <a:srgbClr val="FFFFFF"/>
                </a:highlight>
                <a:latin typeface="Söhne"/>
              </a:rPr>
              <a:t>docker</a:t>
            </a:r>
            <a:r>
              <a:rPr lang="es-ES" dirty="0">
                <a:solidFill>
                  <a:srgbClr val="0D0D0D"/>
                </a:solidFill>
                <a:highlight>
                  <a:srgbClr val="FFFFFF"/>
                </a:highlight>
                <a:latin typeface="Söhne"/>
              </a:rPr>
              <a:t> </a:t>
            </a:r>
            <a:r>
              <a:rPr lang="es-ES" dirty="0" err="1">
                <a:solidFill>
                  <a:srgbClr val="0D0D0D"/>
                </a:solidFill>
                <a:highlight>
                  <a:srgbClr val="FFFFFF"/>
                </a:highlight>
                <a:latin typeface="Söhne"/>
              </a:rPr>
              <a:t>ps</a:t>
            </a:r>
            <a:r>
              <a:rPr lang="es-ES" dirty="0">
                <a:solidFill>
                  <a:srgbClr val="0D0D0D"/>
                </a:solidFill>
                <a:highlight>
                  <a:srgbClr val="FFFFFF"/>
                </a:highlight>
                <a:latin typeface="Söhne"/>
              </a:rPr>
              <a:t> –a: los que trataron de subir</a:t>
            </a:r>
          </a:p>
          <a:p>
            <a:pPr algn="l"/>
            <a:r>
              <a:rPr lang="es-ES" dirty="0" err="1">
                <a:solidFill>
                  <a:srgbClr val="0D0D0D"/>
                </a:solidFill>
                <a:highlight>
                  <a:srgbClr val="FFFFFF"/>
                </a:highlight>
                <a:latin typeface="Söhne"/>
              </a:rPr>
              <a:t>docker</a:t>
            </a:r>
            <a:r>
              <a:rPr lang="es-ES" dirty="0">
                <a:solidFill>
                  <a:srgbClr val="0D0D0D"/>
                </a:solidFill>
                <a:highlight>
                  <a:srgbClr val="FFFFFF"/>
                </a:highlight>
                <a:latin typeface="Söhne"/>
              </a:rPr>
              <a:t> </a:t>
            </a:r>
            <a:r>
              <a:rPr lang="es-ES" dirty="0" err="1">
                <a:solidFill>
                  <a:srgbClr val="0D0D0D"/>
                </a:solidFill>
                <a:highlight>
                  <a:srgbClr val="FFFFFF"/>
                </a:highlight>
                <a:latin typeface="Söhne"/>
              </a:rPr>
              <a:t>images</a:t>
            </a:r>
            <a:r>
              <a:rPr lang="es-ES" dirty="0">
                <a:solidFill>
                  <a:srgbClr val="0D0D0D"/>
                </a:solidFill>
                <a:highlight>
                  <a:srgbClr val="FFFFFF"/>
                </a:highlight>
                <a:latin typeface="Söhne"/>
              </a:rPr>
              <a:t>: lista las imágenes disponibles a usar</a:t>
            </a:r>
          </a:p>
          <a:p>
            <a:pPr algn="l"/>
            <a:r>
              <a:rPr lang="es-ES" dirty="0" err="1">
                <a:solidFill>
                  <a:srgbClr val="0D0D0D"/>
                </a:solidFill>
                <a:highlight>
                  <a:srgbClr val="FFFFFF"/>
                </a:highlight>
                <a:latin typeface="Söhne"/>
              </a:rPr>
              <a:t>docker</a:t>
            </a:r>
            <a:r>
              <a:rPr lang="es-ES" dirty="0">
                <a:solidFill>
                  <a:srgbClr val="0D0D0D"/>
                </a:solidFill>
                <a:highlight>
                  <a:srgbClr val="FFFFFF"/>
                </a:highlight>
                <a:latin typeface="Söhne"/>
              </a:rPr>
              <a:t> logs –f id-imagen: para ver los logs del contenedor.</a:t>
            </a:r>
          </a:p>
          <a:p>
            <a:pPr algn="l"/>
            <a:r>
              <a:rPr lang="es-ES" dirty="0" err="1">
                <a:solidFill>
                  <a:srgbClr val="0D0D0D"/>
                </a:solidFill>
                <a:highlight>
                  <a:srgbClr val="FFFFFF"/>
                </a:highlight>
                <a:latin typeface="Söhne"/>
              </a:rPr>
              <a:t>docker</a:t>
            </a:r>
            <a:r>
              <a:rPr lang="es-ES" dirty="0">
                <a:solidFill>
                  <a:srgbClr val="0D0D0D"/>
                </a:solidFill>
                <a:highlight>
                  <a:srgbClr val="FFFFFF"/>
                </a:highlight>
                <a:latin typeface="Söhne"/>
              </a:rPr>
              <a:t> stop id-imagen: detiene el contenedor</a:t>
            </a:r>
          </a:p>
          <a:p>
            <a:pPr algn="l"/>
            <a:r>
              <a:rPr lang="es-ES" dirty="0" err="1">
                <a:solidFill>
                  <a:srgbClr val="0D0D0D"/>
                </a:solidFill>
                <a:highlight>
                  <a:srgbClr val="FFFFFF"/>
                </a:highlight>
                <a:latin typeface="Söhne"/>
              </a:rPr>
              <a:t>docker</a:t>
            </a:r>
            <a:r>
              <a:rPr lang="es-ES" dirty="0">
                <a:solidFill>
                  <a:srgbClr val="0D0D0D"/>
                </a:solidFill>
                <a:highlight>
                  <a:srgbClr val="FFFFFF"/>
                </a:highlight>
                <a:latin typeface="Söhne"/>
              </a:rPr>
              <a:t> </a:t>
            </a:r>
            <a:r>
              <a:rPr lang="es-ES" dirty="0" err="1">
                <a:solidFill>
                  <a:srgbClr val="0D0D0D"/>
                </a:solidFill>
                <a:highlight>
                  <a:srgbClr val="FFFFFF"/>
                </a:highlight>
                <a:latin typeface="Söhne"/>
              </a:rPr>
              <a:t>start</a:t>
            </a:r>
            <a:r>
              <a:rPr lang="es-ES" dirty="0">
                <a:solidFill>
                  <a:srgbClr val="0D0D0D"/>
                </a:solidFill>
                <a:highlight>
                  <a:srgbClr val="FFFFFF"/>
                </a:highlight>
                <a:latin typeface="Söhne"/>
              </a:rPr>
              <a:t> id-imagen: inicia el contenedor</a:t>
            </a:r>
          </a:p>
          <a:p>
            <a:pPr algn="l"/>
            <a:endParaRPr lang="es-ES" i="0" dirty="0">
              <a:solidFill>
                <a:srgbClr val="0D0D0D"/>
              </a:solidFill>
              <a:effectLst/>
              <a:highlight>
                <a:srgbClr val="FFFFFF"/>
              </a:highlight>
              <a:latin typeface="Söhne"/>
            </a:endParaRPr>
          </a:p>
          <a:p>
            <a:pPr algn="l"/>
            <a:endParaRPr lang="es-ES" i="0" dirty="0">
              <a:solidFill>
                <a:srgbClr val="0D0D0D"/>
              </a:solidFill>
              <a:effectLst/>
              <a:highlight>
                <a:srgbClr val="FFFFFF"/>
              </a:highlight>
              <a:latin typeface="Söhne"/>
            </a:endParaRP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spTree>
    <p:extLst>
      <p:ext uri="{BB962C8B-B14F-4D97-AF65-F5344CB8AC3E}">
        <p14:creationId xmlns:p14="http://schemas.microsoft.com/office/powerpoint/2010/main" val="1277158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sp>
        <p:nvSpPr>
          <p:cNvPr id="6" name="TextBox 5">
            <a:extLst>
              <a:ext uri="{FF2B5EF4-FFF2-40B4-BE49-F238E27FC236}">
                <a16:creationId xmlns:a16="http://schemas.microsoft.com/office/drawing/2014/main" id="{B0EE0A5F-CED1-EAE1-EDE1-42253C5E97A1}"/>
              </a:ext>
            </a:extLst>
          </p:cNvPr>
          <p:cNvSpPr txBox="1"/>
          <p:nvPr/>
        </p:nvSpPr>
        <p:spPr>
          <a:xfrm>
            <a:off x="2767244" y="1043014"/>
            <a:ext cx="2549096" cy="707886"/>
          </a:xfrm>
          <a:prstGeom prst="rect">
            <a:avLst/>
          </a:prstGeom>
          <a:noFill/>
        </p:spPr>
        <p:txBody>
          <a:bodyPr wrap="none" rtlCol="0">
            <a:spAutoFit/>
          </a:bodyPr>
          <a:lstStyle/>
          <a:p>
            <a:r>
              <a:rPr lang="es-ES" sz="4000" b="1" dirty="0">
                <a:solidFill>
                  <a:srgbClr val="424570"/>
                </a:solidFill>
              </a:rPr>
              <a:t>GRACIAS</a:t>
            </a:r>
            <a:endParaRPr lang="es-PY" sz="4000" b="1" dirty="0">
              <a:solidFill>
                <a:srgbClr val="424570"/>
              </a:solidFill>
            </a:endParaRPr>
          </a:p>
        </p:txBody>
      </p:sp>
      <p:pic>
        <p:nvPicPr>
          <p:cNvPr id="8" name="Picture 7">
            <a:extLst>
              <a:ext uri="{FF2B5EF4-FFF2-40B4-BE49-F238E27FC236}">
                <a16:creationId xmlns:a16="http://schemas.microsoft.com/office/drawing/2014/main" id="{D70DF112-7822-BA67-E280-4D3886093BD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25780" y="1133504"/>
            <a:ext cx="1935480" cy="1739563"/>
          </a:xfrm>
          <a:prstGeom prst="ellipse">
            <a:avLst/>
          </a:prstGeom>
        </p:spPr>
      </p:pic>
      <p:sp>
        <p:nvSpPr>
          <p:cNvPr id="9" name="TextBox 8">
            <a:extLst>
              <a:ext uri="{FF2B5EF4-FFF2-40B4-BE49-F238E27FC236}">
                <a16:creationId xmlns:a16="http://schemas.microsoft.com/office/drawing/2014/main" id="{164D5496-648E-FED0-8CE5-A5F5310AB93B}"/>
              </a:ext>
            </a:extLst>
          </p:cNvPr>
          <p:cNvSpPr txBox="1"/>
          <p:nvPr/>
        </p:nvSpPr>
        <p:spPr>
          <a:xfrm>
            <a:off x="2743200" y="2003285"/>
            <a:ext cx="2573140" cy="307777"/>
          </a:xfrm>
          <a:prstGeom prst="rect">
            <a:avLst/>
          </a:prstGeom>
          <a:noFill/>
        </p:spPr>
        <p:txBody>
          <a:bodyPr wrap="none" rtlCol="0">
            <a:spAutoFit/>
          </a:bodyPr>
          <a:lstStyle/>
          <a:p>
            <a:r>
              <a:rPr lang="es-ES" dirty="0"/>
              <a:t>Lic. Derlis Caballero Mendoza</a:t>
            </a:r>
            <a:endParaRPr lang="es-PY" dirty="0"/>
          </a:p>
        </p:txBody>
      </p:sp>
      <p:pic>
        <p:nvPicPr>
          <p:cNvPr id="2" name="Imagen 1">
            <a:extLst>
              <a:ext uri="{FF2B5EF4-FFF2-40B4-BE49-F238E27FC236}">
                <a16:creationId xmlns:a16="http://schemas.microsoft.com/office/drawing/2014/main" id="{DA945E54-B30E-51FD-1183-A0D835C45FB7}"/>
              </a:ext>
            </a:extLst>
          </p:cNvPr>
          <p:cNvPicPr>
            <a:picLocks noChangeAspect="1"/>
          </p:cNvPicPr>
          <p:nvPr/>
        </p:nvPicPr>
        <p:blipFill>
          <a:blip r:embed="rId6"/>
          <a:stretch>
            <a:fillRect/>
          </a:stretch>
        </p:blipFill>
        <p:spPr>
          <a:xfrm>
            <a:off x="3570238" y="2563447"/>
            <a:ext cx="943107" cy="943107"/>
          </a:xfrm>
          <a:prstGeom prst="rect">
            <a:avLst/>
          </a:prstGeom>
        </p:spPr>
      </p:pic>
    </p:spTree>
    <p:extLst>
      <p:ext uri="{BB962C8B-B14F-4D97-AF65-F5344CB8AC3E}">
        <p14:creationId xmlns:p14="http://schemas.microsoft.com/office/powerpoint/2010/main" val="4217097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7"/>
          <p:cNvPicPr preferRelativeResize="0"/>
          <p:nvPr/>
        </p:nvPicPr>
        <p:blipFill rotWithShape="1">
          <a:blip r:embed="rId3">
            <a:alphaModFix/>
          </a:blip>
          <a:srcRect/>
          <a:stretch/>
        </p:blipFill>
        <p:spPr>
          <a:xfrm>
            <a:off x="3857244" y="2202180"/>
            <a:ext cx="2191512" cy="24536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6" name="TextBox 5">
            <a:extLst>
              <a:ext uri="{FF2B5EF4-FFF2-40B4-BE49-F238E27FC236}">
                <a16:creationId xmlns:a16="http://schemas.microsoft.com/office/drawing/2014/main" id="{4BC68F29-B969-2F0F-81C8-5ED35C72F581}"/>
              </a:ext>
            </a:extLst>
          </p:cNvPr>
          <p:cNvSpPr txBox="1"/>
          <p:nvPr/>
        </p:nvSpPr>
        <p:spPr>
          <a:xfrm>
            <a:off x="2921000" y="1936750"/>
            <a:ext cx="3892550" cy="2478627"/>
          </a:xfrm>
          <a:prstGeom prst="rect">
            <a:avLst/>
          </a:prstGeom>
          <a:noFill/>
        </p:spPr>
        <p:txBody>
          <a:bodyPr wrap="square" rtlCol="0">
            <a:spAutoFit/>
          </a:bodyPr>
          <a:lstStyle/>
          <a:p>
            <a:pPr lvl="0">
              <a:lnSpc>
                <a:spcPct val="90000"/>
              </a:lnSpc>
              <a:spcBef>
                <a:spcPts val="1000"/>
              </a:spcBef>
              <a:buClr>
                <a:schemeClr val="dk1"/>
              </a:buClr>
              <a:buSzPts val="2400"/>
            </a:pPr>
            <a:r>
              <a:rPr lang="es-ES" dirty="0"/>
              <a:t>Qué es Python: Lenguaje de programación interpretado, de alto nivel y propósito general.</a:t>
            </a:r>
          </a:p>
          <a:p>
            <a:pPr lvl="0">
              <a:lnSpc>
                <a:spcPct val="90000"/>
              </a:lnSpc>
              <a:spcBef>
                <a:spcPts val="1000"/>
              </a:spcBef>
              <a:buClr>
                <a:schemeClr val="dk1"/>
              </a:buClr>
              <a:buSzPts val="2400"/>
            </a:pPr>
            <a:r>
              <a:rPr lang="es-ES" dirty="0"/>
              <a:t>Historia: Creado por Guido van Rossum y lanzado en 1991.</a:t>
            </a:r>
          </a:p>
          <a:p>
            <a:pPr lvl="0">
              <a:lnSpc>
                <a:spcPct val="90000"/>
              </a:lnSpc>
              <a:spcBef>
                <a:spcPts val="1000"/>
              </a:spcBef>
              <a:buClr>
                <a:schemeClr val="dk1"/>
              </a:buClr>
              <a:buSzPts val="2400"/>
            </a:pPr>
            <a:r>
              <a:rPr lang="es-ES" dirty="0"/>
              <a:t>Características:</a:t>
            </a:r>
          </a:p>
          <a:p>
            <a:pPr marL="285750" lvl="0" indent="-285750">
              <a:lnSpc>
                <a:spcPct val="90000"/>
              </a:lnSpc>
              <a:spcBef>
                <a:spcPts val="1000"/>
              </a:spcBef>
              <a:buClr>
                <a:schemeClr val="dk1"/>
              </a:buClr>
              <a:buSzPts val="2400"/>
              <a:buFont typeface="Arial" panose="020B0604020202020204" pitchFamily="34" charset="0"/>
              <a:buChar char="•"/>
            </a:pPr>
            <a:r>
              <a:rPr lang="es-ES" dirty="0"/>
              <a:t>Sintaxis simple y legible.</a:t>
            </a:r>
          </a:p>
          <a:p>
            <a:pPr marL="285750" lvl="0" indent="-285750">
              <a:lnSpc>
                <a:spcPct val="90000"/>
              </a:lnSpc>
              <a:spcBef>
                <a:spcPts val="1000"/>
              </a:spcBef>
              <a:buClr>
                <a:schemeClr val="dk1"/>
              </a:buClr>
              <a:buSzPts val="2400"/>
              <a:buFont typeface="Arial" panose="020B0604020202020204" pitchFamily="34" charset="0"/>
              <a:buChar char="•"/>
            </a:pPr>
            <a:r>
              <a:rPr lang="es-ES" dirty="0"/>
              <a:t>Gran cantidad de bibliotecas y </a:t>
            </a:r>
            <a:r>
              <a:rPr lang="es-ES" dirty="0" err="1"/>
              <a:t>frameworks</a:t>
            </a:r>
            <a:r>
              <a:rPr lang="es-ES" dirty="0"/>
              <a:t>.</a:t>
            </a:r>
          </a:p>
          <a:p>
            <a:pPr marL="285750" lvl="0" indent="-285750">
              <a:lnSpc>
                <a:spcPct val="90000"/>
              </a:lnSpc>
              <a:spcBef>
                <a:spcPts val="1000"/>
              </a:spcBef>
              <a:buClr>
                <a:schemeClr val="dk1"/>
              </a:buClr>
              <a:buSzPts val="2400"/>
              <a:buFont typeface="Arial" panose="020B0604020202020204" pitchFamily="34" charset="0"/>
              <a:buChar char="•"/>
            </a:pPr>
            <a:r>
              <a:rPr lang="es-ES" dirty="0"/>
              <a:t>Usado en desarrollo web, ciencia de datos, automatización, inteligencia artificial, etc.</a:t>
            </a:r>
          </a:p>
        </p:txBody>
      </p:sp>
      <p:pic>
        <p:nvPicPr>
          <p:cNvPr id="1026" name="Picture 2" descr="Python (programming language) - Wikipedia">
            <a:extLst>
              <a:ext uri="{FF2B5EF4-FFF2-40B4-BE49-F238E27FC236}">
                <a16:creationId xmlns:a16="http://schemas.microsoft.com/office/drawing/2014/main" id="{2181B4FF-01E2-7306-96B1-24774C41F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00" y="1245311"/>
            <a:ext cx="2160000" cy="2367123"/>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FB8E98-4EF0-58F4-DF5F-DEC091A1320A}"/>
              </a:ext>
            </a:extLst>
          </p:cNvPr>
          <p:cNvSpPr txBox="1"/>
          <p:nvPr/>
        </p:nvSpPr>
        <p:spPr>
          <a:xfrm>
            <a:off x="2978150" y="1245311"/>
            <a:ext cx="1974850" cy="646331"/>
          </a:xfrm>
          <a:prstGeom prst="rect">
            <a:avLst/>
          </a:prstGeom>
          <a:noFill/>
        </p:spPr>
        <p:txBody>
          <a:bodyPr wrap="square" rtlCol="0">
            <a:spAutoFit/>
          </a:bodyPr>
          <a:lstStyle/>
          <a:p>
            <a:r>
              <a:rPr lang="es-ES" sz="3600" dirty="0">
                <a:solidFill>
                  <a:srgbClr val="3670A0"/>
                </a:solidFill>
              </a:rPr>
              <a:t>Python</a:t>
            </a:r>
            <a:endParaRPr lang="es-PY" dirty="0">
              <a:solidFill>
                <a:srgbClr val="3670A0"/>
              </a:solidFill>
            </a:endParaRPr>
          </a:p>
        </p:txBody>
      </p:sp>
      <p:sp>
        <p:nvSpPr>
          <p:cNvPr id="8" name="Rectangle 7">
            <a:extLst>
              <a:ext uri="{FF2B5EF4-FFF2-40B4-BE49-F238E27FC236}">
                <a16:creationId xmlns:a16="http://schemas.microsoft.com/office/drawing/2014/main" id="{626C2FA5-37E4-1EC8-8E4D-6C9643D48572}"/>
              </a:ext>
            </a:extLst>
          </p:cNvPr>
          <p:cNvSpPr/>
          <p:nvPr/>
        </p:nvSpPr>
        <p:spPr>
          <a:xfrm>
            <a:off x="2921000" y="1936749"/>
            <a:ext cx="4319272" cy="24786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PY" sz="2400" dirty="0">
                <a:latin typeface="Verdana"/>
                <a:ea typeface="Verdana"/>
                <a:cs typeface="Verdana"/>
                <a:sym typeface="Verdana"/>
              </a:rPr>
              <a:t>Introducción a Python</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400"/>
              <a:buNone/>
            </a:pPr>
            <a:r>
              <a:rPr lang="es-ES" dirty="0"/>
              <a:t>Ejemplo de Código:</a:t>
            </a:r>
          </a:p>
          <a:p>
            <a:pPr marL="0" lvl="0" indent="0" algn="l" rtl="0">
              <a:lnSpc>
                <a:spcPct val="90000"/>
              </a:lnSpc>
              <a:spcBef>
                <a:spcPts val="1000"/>
              </a:spcBef>
              <a:spcAft>
                <a:spcPts val="0"/>
              </a:spcAft>
              <a:buClr>
                <a:schemeClr val="dk1"/>
              </a:buClr>
              <a:buSzPts val="2400"/>
              <a:buNone/>
            </a:pPr>
            <a:endParaRPr lang="es-ES" dirty="0"/>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3" name="Picture 2">
            <a:extLst>
              <a:ext uri="{FF2B5EF4-FFF2-40B4-BE49-F238E27FC236}">
                <a16:creationId xmlns:a16="http://schemas.microsoft.com/office/drawing/2014/main" id="{E06C07CD-CE62-6640-60AD-C32C39647025}"/>
              </a:ext>
            </a:extLst>
          </p:cNvPr>
          <p:cNvPicPr>
            <a:picLocks noChangeAspect="1"/>
          </p:cNvPicPr>
          <p:nvPr/>
        </p:nvPicPr>
        <p:blipFill>
          <a:blip r:embed="rId4"/>
          <a:stretch>
            <a:fillRect/>
          </a:stretch>
        </p:blipFill>
        <p:spPr>
          <a:xfrm>
            <a:off x="935300" y="1739746"/>
            <a:ext cx="5372100" cy="857250"/>
          </a:xfrm>
          <a:prstGeom prst="rect">
            <a:avLst/>
          </a:prstGeom>
        </p:spPr>
      </p:pic>
    </p:spTree>
    <p:extLst>
      <p:ext uri="{BB962C8B-B14F-4D97-AF65-F5344CB8AC3E}">
        <p14:creationId xmlns:p14="http://schemas.microsoft.com/office/powerpoint/2010/main" val="944196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6" name="TextBox 5">
            <a:extLst>
              <a:ext uri="{FF2B5EF4-FFF2-40B4-BE49-F238E27FC236}">
                <a16:creationId xmlns:a16="http://schemas.microsoft.com/office/drawing/2014/main" id="{4BC68F29-B969-2F0F-81C8-5ED35C72F581}"/>
              </a:ext>
            </a:extLst>
          </p:cNvPr>
          <p:cNvSpPr txBox="1"/>
          <p:nvPr/>
        </p:nvSpPr>
        <p:spPr>
          <a:xfrm>
            <a:off x="2921000" y="1936750"/>
            <a:ext cx="3892550" cy="1768689"/>
          </a:xfrm>
          <a:prstGeom prst="rect">
            <a:avLst/>
          </a:prstGeom>
          <a:noFill/>
        </p:spPr>
        <p:txBody>
          <a:bodyPr wrap="square" rtlCol="0">
            <a:spAutoFit/>
          </a:bodyPr>
          <a:lstStyle/>
          <a:p>
            <a:pPr lvl="0">
              <a:lnSpc>
                <a:spcPct val="90000"/>
              </a:lnSpc>
              <a:spcBef>
                <a:spcPts val="1000"/>
              </a:spcBef>
              <a:buClr>
                <a:schemeClr val="dk1"/>
              </a:buClr>
              <a:buSzPts val="2400"/>
            </a:pPr>
            <a:r>
              <a:rPr lang="es-ES" dirty="0"/>
              <a:t>Qué es </a:t>
            </a:r>
            <a:r>
              <a:rPr lang="es-ES" dirty="0" err="1"/>
              <a:t>Flask</a:t>
            </a:r>
            <a:r>
              <a:rPr lang="es-ES" dirty="0"/>
              <a:t>: Framework web micro de Python.</a:t>
            </a:r>
          </a:p>
          <a:p>
            <a:pPr lvl="0">
              <a:lnSpc>
                <a:spcPct val="90000"/>
              </a:lnSpc>
              <a:spcBef>
                <a:spcPts val="1000"/>
              </a:spcBef>
              <a:buClr>
                <a:schemeClr val="dk1"/>
              </a:buClr>
              <a:buSzPts val="2400"/>
            </a:pPr>
            <a:r>
              <a:rPr lang="es-ES" dirty="0"/>
              <a:t>Características:</a:t>
            </a:r>
          </a:p>
          <a:p>
            <a:pPr marL="285750" lvl="0" indent="-285750">
              <a:lnSpc>
                <a:spcPct val="90000"/>
              </a:lnSpc>
              <a:spcBef>
                <a:spcPts val="1000"/>
              </a:spcBef>
              <a:buClr>
                <a:schemeClr val="dk1"/>
              </a:buClr>
              <a:buSzPts val="2400"/>
              <a:buFont typeface="Arial" panose="020B0604020202020204" pitchFamily="34" charset="0"/>
              <a:buChar char="•"/>
            </a:pPr>
            <a:r>
              <a:rPr lang="es-ES" dirty="0"/>
              <a:t>Ligero y extensible.</a:t>
            </a:r>
          </a:p>
          <a:p>
            <a:pPr marL="285750" lvl="0" indent="-285750">
              <a:lnSpc>
                <a:spcPct val="90000"/>
              </a:lnSpc>
              <a:spcBef>
                <a:spcPts val="1000"/>
              </a:spcBef>
              <a:buClr>
                <a:schemeClr val="dk1"/>
              </a:buClr>
              <a:buSzPts val="2400"/>
              <a:buFont typeface="Arial" panose="020B0604020202020204" pitchFamily="34" charset="0"/>
              <a:buChar char="•"/>
            </a:pPr>
            <a:r>
              <a:rPr lang="es-ES" dirty="0"/>
              <a:t>Facilita la creación de aplicaciones web.</a:t>
            </a:r>
          </a:p>
          <a:p>
            <a:pPr marL="285750" lvl="0" indent="-285750">
              <a:lnSpc>
                <a:spcPct val="90000"/>
              </a:lnSpc>
              <a:spcBef>
                <a:spcPts val="1000"/>
              </a:spcBef>
              <a:buClr>
                <a:schemeClr val="dk1"/>
              </a:buClr>
              <a:buSzPts val="2400"/>
              <a:buFont typeface="Arial" panose="020B0604020202020204" pitchFamily="34" charset="0"/>
              <a:buChar char="•"/>
            </a:pPr>
            <a:r>
              <a:rPr lang="es-ES" dirty="0"/>
              <a:t>Uso de Jinja2 para plantillas HTML.</a:t>
            </a:r>
          </a:p>
        </p:txBody>
      </p:sp>
      <p:sp>
        <p:nvSpPr>
          <p:cNvPr id="7" name="TextBox 6">
            <a:extLst>
              <a:ext uri="{FF2B5EF4-FFF2-40B4-BE49-F238E27FC236}">
                <a16:creationId xmlns:a16="http://schemas.microsoft.com/office/drawing/2014/main" id="{5EFB8E98-4EF0-58F4-DF5F-DEC091A1320A}"/>
              </a:ext>
            </a:extLst>
          </p:cNvPr>
          <p:cNvSpPr txBox="1"/>
          <p:nvPr/>
        </p:nvSpPr>
        <p:spPr>
          <a:xfrm>
            <a:off x="2978150" y="1245311"/>
            <a:ext cx="1974850" cy="646331"/>
          </a:xfrm>
          <a:prstGeom prst="rect">
            <a:avLst/>
          </a:prstGeom>
          <a:noFill/>
        </p:spPr>
        <p:txBody>
          <a:bodyPr wrap="square" rtlCol="0">
            <a:spAutoFit/>
          </a:bodyPr>
          <a:lstStyle/>
          <a:p>
            <a:r>
              <a:rPr lang="es-ES" sz="3600" dirty="0" err="1"/>
              <a:t>Flask</a:t>
            </a:r>
            <a:endParaRPr lang="es-PY" dirty="0"/>
          </a:p>
        </p:txBody>
      </p:sp>
      <p:sp>
        <p:nvSpPr>
          <p:cNvPr id="8" name="Rectangle 7">
            <a:extLst>
              <a:ext uri="{FF2B5EF4-FFF2-40B4-BE49-F238E27FC236}">
                <a16:creationId xmlns:a16="http://schemas.microsoft.com/office/drawing/2014/main" id="{626C2FA5-37E4-1EC8-8E4D-6C9643D48572}"/>
              </a:ext>
            </a:extLst>
          </p:cNvPr>
          <p:cNvSpPr/>
          <p:nvPr/>
        </p:nvSpPr>
        <p:spPr>
          <a:xfrm>
            <a:off x="2736214" y="1936750"/>
            <a:ext cx="4319272" cy="24786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 name="Picture 6" descr="Flask&quot; Icon - Download for free – Iconduck">
            <a:extLst>
              <a:ext uri="{FF2B5EF4-FFF2-40B4-BE49-F238E27FC236}">
                <a16:creationId xmlns:a16="http://schemas.microsoft.com/office/drawing/2014/main" id="{9060FF43-EC29-A16A-A4BB-EB9C38A74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50" y="1250117"/>
            <a:ext cx="2160000" cy="192594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0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PY" sz="2400" dirty="0">
                <a:latin typeface="Verdana"/>
                <a:ea typeface="Verdana"/>
                <a:cs typeface="Verdana"/>
                <a:sym typeface="Verdana"/>
              </a:rPr>
              <a:t>Introducción a </a:t>
            </a:r>
            <a:r>
              <a:rPr lang="es-PY" sz="2400" dirty="0" err="1">
                <a:latin typeface="Verdana"/>
                <a:ea typeface="Verdana"/>
                <a:cs typeface="Verdana"/>
                <a:sym typeface="Verdana"/>
              </a:rPr>
              <a:t>Flask</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400"/>
              <a:buNone/>
            </a:pPr>
            <a:r>
              <a:rPr lang="es-PY" b="1" i="0" dirty="0">
                <a:solidFill>
                  <a:srgbClr val="0D0D0D"/>
                </a:solidFill>
                <a:effectLst/>
                <a:highlight>
                  <a:srgbClr val="FFFFFF"/>
                </a:highlight>
                <a:latin typeface="Söhne"/>
              </a:rPr>
              <a:t>Ejemplo de Código:</a:t>
            </a:r>
            <a:endParaRPr lang="es-ES" dirty="0"/>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4" name="Picture 3">
            <a:extLst>
              <a:ext uri="{FF2B5EF4-FFF2-40B4-BE49-F238E27FC236}">
                <a16:creationId xmlns:a16="http://schemas.microsoft.com/office/drawing/2014/main" id="{BC789BC6-B8AF-12D0-68A1-C91D12B1DE98}"/>
              </a:ext>
            </a:extLst>
          </p:cNvPr>
          <p:cNvPicPr>
            <a:picLocks noChangeAspect="1"/>
          </p:cNvPicPr>
          <p:nvPr/>
        </p:nvPicPr>
        <p:blipFill>
          <a:blip r:embed="rId4"/>
          <a:stretch>
            <a:fillRect/>
          </a:stretch>
        </p:blipFill>
        <p:spPr>
          <a:xfrm>
            <a:off x="1432893" y="2052637"/>
            <a:ext cx="4762500" cy="2752725"/>
          </a:xfrm>
          <a:prstGeom prst="rect">
            <a:avLst/>
          </a:prstGeom>
        </p:spPr>
      </p:pic>
    </p:spTree>
    <p:extLst>
      <p:ext uri="{BB962C8B-B14F-4D97-AF65-F5344CB8AC3E}">
        <p14:creationId xmlns:p14="http://schemas.microsoft.com/office/powerpoint/2010/main" val="2890203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6" name="TextBox 5">
            <a:extLst>
              <a:ext uri="{FF2B5EF4-FFF2-40B4-BE49-F238E27FC236}">
                <a16:creationId xmlns:a16="http://schemas.microsoft.com/office/drawing/2014/main" id="{4BC68F29-B969-2F0F-81C8-5ED35C72F581}"/>
              </a:ext>
            </a:extLst>
          </p:cNvPr>
          <p:cNvSpPr txBox="1"/>
          <p:nvPr/>
        </p:nvSpPr>
        <p:spPr>
          <a:xfrm>
            <a:off x="2921000" y="1936750"/>
            <a:ext cx="3892550" cy="1768689"/>
          </a:xfrm>
          <a:prstGeom prst="rect">
            <a:avLst/>
          </a:prstGeom>
          <a:noFill/>
        </p:spPr>
        <p:txBody>
          <a:bodyPr wrap="square" rtlCol="0">
            <a:spAutoFit/>
          </a:bodyPr>
          <a:lstStyle/>
          <a:p>
            <a:pPr lvl="0">
              <a:lnSpc>
                <a:spcPct val="90000"/>
              </a:lnSpc>
              <a:spcBef>
                <a:spcPts val="1000"/>
              </a:spcBef>
              <a:buClr>
                <a:schemeClr val="dk1"/>
              </a:buClr>
              <a:buSzPts val="2400"/>
            </a:pPr>
            <a:r>
              <a:rPr lang="es-ES" dirty="0"/>
              <a:t>Plataforma para desarrollar, enviar y ejecutar aplicaciones dentro de contenedores.</a:t>
            </a:r>
          </a:p>
          <a:p>
            <a:pPr lvl="0">
              <a:lnSpc>
                <a:spcPct val="90000"/>
              </a:lnSpc>
              <a:spcBef>
                <a:spcPts val="1000"/>
              </a:spcBef>
              <a:buClr>
                <a:schemeClr val="dk1"/>
              </a:buClr>
              <a:buSzPts val="2400"/>
            </a:pPr>
            <a:r>
              <a:rPr lang="es-ES" dirty="0"/>
              <a:t>Características:</a:t>
            </a:r>
          </a:p>
          <a:p>
            <a:pPr marL="285750" lvl="0" indent="-285750">
              <a:lnSpc>
                <a:spcPct val="90000"/>
              </a:lnSpc>
              <a:spcBef>
                <a:spcPts val="1000"/>
              </a:spcBef>
              <a:buClr>
                <a:schemeClr val="dk1"/>
              </a:buClr>
              <a:buSzPts val="2400"/>
              <a:buFont typeface="Arial" panose="020B0604020202020204" pitchFamily="34" charset="0"/>
              <a:buChar char="•"/>
            </a:pPr>
            <a:r>
              <a:rPr lang="es-ES" dirty="0"/>
              <a:t>Portabilidad y consistencia en el entorno.</a:t>
            </a:r>
          </a:p>
          <a:p>
            <a:pPr marL="285750" lvl="0" indent="-285750">
              <a:lnSpc>
                <a:spcPct val="90000"/>
              </a:lnSpc>
              <a:spcBef>
                <a:spcPts val="1000"/>
              </a:spcBef>
              <a:buClr>
                <a:schemeClr val="dk1"/>
              </a:buClr>
              <a:buSzPts val="2400"/>
              <a:buFont typeface="Arial" panose="020B0604020202020204" pitchFamily="34" charset="0"/>
              <a:buChar char="•"/>
            </a:pPr>
            <a:r>
              <a:rPr lang="es-ES" dirty="0"/>
              <a:t>Aislamiento de aplicaciones.</a:t>
            </a:r>
          </a:p>
          <a:p>
            <a:pPr marL="285750" lvl="0" indent="-285750">
              <a:lnSpc>
                <a:spcPct val="90000"/>
              </a:lnSpc>
              <a:spcBef>
                <a:spcPts val="1000"/>
              </a:spcBef>
              <a:buClr>
                <a:schemeClr val="dk1"/>
              </a:buClr>
              <a:buSzPts val="2400"/>
              <a:buFont typeface="Arial" panose="020B0604020202020204" pitchFamily="34" charset="0"/>
              <a:buChar char="•"/>
            </a:pPr>
            <a:r>
              <a:rPr lang="es-ES" dirty="0"/>
              <a:t>Fácil despliegue y escalabilidad.</a:t>
            </a:r>
          </a:p>
        </p:txBody>
      </p:sp>
      <p:sp>
        <p:nvSpPr>
          <p:cNvPr id="7" name="TextBox 6">
            <a:extLst>
              <a:ext uri="{FF2B5EF4-FFF2-40B4-BE49-F238E27FC236}">
                <a16:creationId xmlns:a16="http://schemas.microsoft.com/office/drawing/2014/main" id="{5EFB8E98-4EF0-58F4-DF5F-DEC091A1320A}"/>
              </a:ext>
            </a:extLst>
          </p:cNvPr>
          <p:cNvSpPr txBox="1"/>
          <p:nvPr/>
        </p:nvSpPr>
        <p:spPr>
          <a:xfrm>
            <a:off x="2978150" y="1245311"/>
            <a:ext cx="1974850" cy="646331"/>
          </a:xfrm>
          <a:prstGeom prst="rect">
            <a:avLst/>
          </a:prstGeom>
          <a:noFill/>
        </p:spPr>
        <p:txBody>
          <a:bodyPr wrap="square" rtlCol="0">
            <a:spAutoFit/>
          </a:bodyPr>
          <a:lstStyle/>
          <a:p>
            <a:r>
              <a:rPr lang="es-ES" sz="3600" dirty="0">
                <a:solidFill>
                  <a:srgbClr val="0091E2"/>
                </a:solidFill>
              </a:rPr>
              <a:t>Docker</a:t>
            </a:r>
            <a:endParaRPr lang="es-PY" dirty="0">
              <a:solidFill>
                <a:srgbClr val="0091E2"/>
              </a:solidFill>
            </a:endParaRPr>
          </a:p>
        </p:txBody>
      </p:sp>
      <p:sp>
        <p:nvSpPr>
          <p:cNvPr id="8" name="Rectangle 7">
            <a:extLst>
              <a:ext uri="{FF2B5EF4-FFF2-40B4-BE49-F238E27FC236}">
                <a16:creationId xmlns:a16="http://schemas.microsoft.com/office/drawing/2014/main" id="{626C2FA5-37E4-1EC8-8E4D-6C9643D48572}"/>
              </a:ext>
            </a:extLst>
          </p:cNvPr>
          <p:cNvSpPr/>
          <p:nvPr/>
        </p:nvSpPr>
        <p:spPr>
          <a:xfrm>
            <a:off x="2608578" y="1995935"/>
            <a:ext cx="4319272" cy="24786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3" name="Picture 4" descr="Docker icon PNG and SVG Vector Free Download">
            <a:extLst>
              <a:ext uri="{FF2B5EF4-FFF2-40B4-BE49-F238E27FC236}">
                <a16:creationId xmlns:a16="http://schemas.microsoft.com/office/drawing/2014/main" id="{605333FA-0BA7-7B6B-5909-53BA70729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78" y="1289875"/>
            <a:ext cx="1800000" cy="129375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2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ctrTitle"/>
          </p:nvPr>
        </p:nvSpPr>
        <p:spPr>
          <a:xfrm>
            <a:off x="452928" y="393107"/>
            <a:ext cx="7494662" cy="49565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400"/>
              <a:buFont typeface="Verdana"/>
              <a:buNone/>
            </a:pPr>
            <a:r>
              <a:rPr lang="es-PY" sz="2400" dirty="0">
                <a:latin typeface="Verdana"/>
                <a:ea typeface="Verdana"/>
                <a:cs typeface="Verdana"/>
                <a:sym typeface="Verdana"/>
              </a:rPr>
              <a:t>Introducción a Docker</a:t>
            </a:r>
            <a:endParaRPr sz="2400" dirty="0">
              <a:latin typeface="Calibri"/>
              <a:ea typeface="Calibri"/>
              <a:cs typeface="Calibri"/>
              <a:sym typeface="Calibri"/>
            </a:endParaRPr>
          </a:p>
        </p:txBody>
      </p:sp>
      <p:sp>
        <p:nvSpPr>
          <p:cNvPr id="104" name="Google Shape;104;p3"/>
          <p:cNvSpPr txBox="1">
            <a:spLocks noGrp="1"/>
          </p:cNvSpPr>
          <p:nvPr>
            <p:ph type="subTitle" idx="1"/>
          </p:nvPr>
        </p:nvSpPr>
        <p:spPr>
          <a:xfrm>
            <a:off x="452927" y="957129"/>
            <a:ext cx="7494663" cy="5503492"/>
          </a:xfrm>
          <a:prstGeom prst="rect">
            <a:avLst/>
          </a:prstGeom>
          <a:noFill/>
          <a:ln>
            <a:noFill/>
          </a:ln>
        </p:spPr>
        <p:txBody>
          <a:bodyPr spcFirstLastPara="1" wrap="square" lIns="91425" tIns="45700" rIns="91425" bIns="45700" anchor="t" anchorCtr="0">
            <a:normAutofit/>
          </a:bodyPr>
          <a:lstStyle/>
          <a:p>
            <a:pPr marL="50800" indent="0" algn="l"/>
            <a:r>
              <a:rPr lang="es-ES" b="1" i="0" dirty="0">
                <a:solidFill>
                  <a:srgbClr val="0D0D0D"/>
                </a:solidFill>
                <a:effectLst/>
                <a:highlight>
                  <a:srgbClr val="FFFFFF"/>
                </a:highlight>
                <a:latin typeface="Söhne"/>
              </a:rPr>
              <a:t>Comandos Básicos</a:t>
            </a:r>
          </a:p>
          <a:p>
            <a:pPr algn="l">
              <a:buFont typeface="Arial" panose="020B0604020202020204" pitchFamily="34" charset="0"/>
              <a:buChar char="•"/>
            </a:pPr>
            <a:endParaRPr lang="es-ES" b="0" i="0" dirty="0">
              <a:solidFill>
                <a:srgbClr val="0D0D0D"/>
              </a:solidFill>
              <a:effectLst/>
              <a:highlight>
                <a:srgbClr val="FFFFFF"/>
              </a:highlight>
              <a:latin typeface="Söhne"/>
            </a:endParaRPr>
          </a:p>
        </p:txBody>
      </p:sp>
      <p:pic>
        <p:nvPicPr>
          <p:cNvPr id="105" name="Google Shape;105;p3"/>
          <p:cNvPicPr preferRelativeResize="0"/>
          <p:nvPr/>
        </p:nvPicPr>
        <p:blipFill rotWithShape="1">
          <a:blip r:embed="rId3">
            <a:alphaModFix/>
          </a:blip>
          <a:srcRect/>
          <a:stretch/>
        </p:blipFill>
        <p:spPr>
          <a:xfrm>
            <a:off x="8103152" y="0"/>
            <a:ext cx="1802848" cy="6858000"/>
          </a:xfrm>
          <a:prstGeom prst="rect">
            <a:avLst/>
          </a:prstGeom>
          <a:noFill/>
          <a:ln>
            <a:noFill/>
          </a:ln>
        </p:spPr>
      </p:pic>
      <p:pic>
        <p:nvPicPr>
          <p:cNvPr id="3" name="Picture 2">
            <a:extLst>
              <a:ext uri="{FF2B5EF4-FFF2-40B4-BE49-F238E27FC236}">
                <a16:creationId xmlns:a16="http://schemas.microsoft.com/office/drawing/2014/main" id="{1AE273DA-B19E-3BDC-431E-D1DA86344CDB}"/>
              </a:ext>
            </a:extLst>
          </p:cNvPr>
          <p:cNvPicPr>
            <a:picLocks noChangeAspect="1"/>
          </p:cNvPicPr>
          <p:nvPr/>
        </p:nvPicPr>
        <p:blipFill>
          <a:blip r:embed="rId4"/>
          <a:stretch>
            <a:fillRect/>
          </a:stretch>
        </p:blipFill>
        <p:spPr>
          <a:xfrm>
            <a:off x="1738396" y="1897684"/>
            <a:ext cx="3657600" cy="1114425"/>
          </a:xfrm>
          <a:prstGeom prst="rect">
            <a:avLst/>
          </a:prstGeom>
        </p:spPr>
      </p:pic>
    </p:spTree>
    <p:extLst>
      <p:ext uri="{BB962C8B-B14F-4D97-AF65-F5344CB8AC3E}">
        <p14:creationId xmlns:p14="http://schemas.microsoft.com/office/powerpoint/2010/main" val="142930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6" name="TextBox 5">
            <a:extLst>
              <a:ext uri="{FF2B5EF4-FFF2-40B4-BE49-F238E27FC236}">
                <a16:creationId xmlns:a16="http://schemas.microsoft.com/office/drawing/2014/main" id="{4BC68F29-B969-2F0F-81C8-5ED35C72F581}"/>
              </a:ext>
            </a:extLst>
          </p:cNvPr>
          <p:cNvSpPr txBox="1"/>
          <p:nvPr/>
        </p:nvSpPr>
        <p:spPr>
          <a:xfrm>
            <a:off x="2921000" y="1936750"/>
            <a:ext cx="3892550" cy="1600438"/>
          </a:xfrm>
          <a:prstGeom prst="rect">
            <a:avLst/>
          </a:prstGeom>
          <a:noFill/>
        </p:spPr>
        <p:txBody>
          <a:bodyPr wrap="square" rtlCol="0">
            <a:spAutoFit/>
          </a:bodyPr>
          <a:lstStyle/>
          <a:p>
            <a:pPr algn="l">
              <a:buFont typeface="Arial" panose="020B0604020202020204" pitchFamily="34" charset="0"/>
              <a:buChar char="•"/>
            </a:pPr>
            <a:r>
              <a:rPr lang="es-ES" b="1" i="0" dirty="0">
                <a:solidFill>
                  <a:srgbClr val="0D0D0D"/>
                </a:solidFill>
                <a:effectLst/>
                <a:highlight>
                  <a:srgbClr val="FFFFFF"/>
                </a:highlight>
                <a:latin typeface="Söhne"/>
              </a:rPr>
              <a:t>Qué es una REST API:</a:t>
            </a:r>
            <a:r>
              <a:rPr lang="es-ES" b="0" i="0" dirty="0">
                <a:solidFill>
                  <a:srgbClr val="0D0D0D"/>
                </a:solidFill>
                <a:effectLst/>
                <a:highlight>
                  <a:srgbClr val="FFFFFF"/>
                </a:highlight>
                <a:latin typeface="Söhne"/>
              </a:rPr>
              <a:t> Interfaz de programación que sigue el estilo de arquitectura REST.</a:t>
            </a:r>
          </a:p>
          <a:p>
            <a:pPr algn="l">
              <a:buFont typeface="Arial" panose="020B0604020202020204" pitchFamily="34" charset="0"/>
              <a:buChar char="•"/>
            </a:pPr>
            <a:r>
              <a:rPr lang="es-ES" b="1" i="0" dirty="0">
                <a:solidFill>
                  <a:srgbClr val="0D0D0D"/>
                </a:solidFill>
                <a:effectLst/>
                <a:highlight>
                  <a:srgbClr val="FFFFFF"/>
                </a:highlight>
                <a:latin typeface="Söhne"/>
              </a:rPr>
              <a:t>Características:</a:t>
            </a:r>
            <a:endParaRPr lang="es-E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s-ES" b="0" i="0" dirty="0">
                <a:solidFill>
                  <a:srgbClr val="0D0D0D"/>
                </a:solidFill>
                <a:effectLst/>
                <a:highlight>
                  <a:srgbClr val="FFFFFF"/>
                </a:highlight>
                <a:latin typeface="Söhne"/>
              </a:rPr>
              <a:t>Utiliza HTTP para la comunicación.</a:t>
            </a:r>
          </a:p>
          <a:p>
            <a:pPr marL="742950" lvl="1" indent="-285750" algn="l">
              <a:buFont typeface="Arial" panose="020B0604020202020204" pitchFamily="34" charset="0"/>
              <a:buChar char="•"/>
            </a:pPr>
            <a:r>
              <a:rPr lang="es-ES" b="0" i="0" dirty="0">
                <a:solidFill>
                  <a:srgbClr val="0D0D0D"/>
                </a:solidFill>
                <a:effectLst/>
                <a:highlight>
                  <a:srgbClr val="FFFFFF"/>
                </a:highlight>
                <a:latin typeface="Söhne"/>
              </a:rPr>
              <a:t>Operaciones CRUD (</a:t>
            </a:r>
            <a:r>
              <a:rPr lang="es-ES" b="0" i="0" dirty="0" err="1">
                <a:solidFill>
                  <a:srgbClr val="0D0D0D"/>
                </a:solidFill>
                <a:effectLst/>
                <a:highlight>
                  <a:srgbClr val="FFFFFF"/>
                </a:highlight>
                <a:latin typeface="Söhne"/>
              </a:rPr>
              <a:t>Create</a:t>
            </a:r>
            <a:r>
              <a:rPr lang="es-ES" b="0" i="0" dirty="0">
                <a:solidFill>
                  <a:srgbClr val="0D0D0D"/>
                </a:solidFill>
                <a:effectLst/>
                <a:highlight>
                  <a:srgbClr val="FFFFFF"/>
                </a:highlight>
                <a:latin typeface="Söhne"/>
              </a:rPr>
              <a:t>, </a:t>
            </a:r>
            <a:r>
              <a:rPr lang="es-ES" b="0" i="0" dirty="0" err="1">
                <a:solidFill>
                  <a:srgbClr val="0D0D0D"/>
                </a:solidFill>
                <a:effectLst/>
                <a:highlight>
                  <a:srgbClr val="FFFFFF"/>
                </a:highlight>
                <a:latin typeface="Söhne"/>
              </a:rPr>
              <a:t>Read</a:t>
            </a:r>
            <a:r>
              <a:rPr lang="es-ES" b="0" i="0" dirty="0">
                <a:solidFill>
                  <a:srgbClr val="0D0D0D"/>
                </a:solidFill>
                <a:effectLst/>
                <a:highlight>
                  <a:srgbClr val="FFFFFF"/>
                </a:highlight>
                <a:latin typeface="Söhne"/>
              </a:rPr>
              <a:t>, </a:t>
            </a:r>
            <a:r>
              <a:rPr lang="es-ES" b="0" i="0" dirty="0" err="1">
                <a:solidFill>
                  <a:srgbClr val="0D0D0D"/>
                </a:solidFill>
                <a:effectLst/>
                <a:highlight>
                  <a:srgbClr val="FFFFFF"/>
                </a:highlight>
                <a:latin typeface="Söhne"/>
              </a:rPr>
              <a:t>Update</a:t>
            </a:r>
            <a:r>
              <a:rPr lang="es-ES" b="0" i="0" dirty="0">
                <a:solidFill>
                  <a:srgbClr val="0D0D0D"/>
                </a:solidFill>
                <a:effectLst/>
                <a:highlight>
                  <a:srgbClr val="FFFFFF"/>
                </a:highlight>
                <a:latin typeface="Söhne"/>
              </a:rPr>
              <a:t>, </a:t>
            </a:r>
            <a:r>
              <a:rPr lang="es-ES" b="0" i="0" dirty="0" err="1">
                <a:solidFill>
                  <a:srgbClr val="0D0D0D"/>
                </a:solidFill>
                <a:effectLst/>
                <a:highlight>
                  <a:srgbClr val="FFFFFF"/>
                </a:highlight>
                <a:latin typeface="Söhne"/>
              </a:rPr>
              <a:t>Delete</a:t>
            </a:r>
            <a:r>
              <a:rPr lang="es-E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s-ES" b="0" i="0" dirty="0" err="1">
                <a:solidFill>
                  <a:srgbClr val="0D0D0D"/>
                </a:solidFill>
                <a:effectLst/>
                <a:highlight>
                  <a:srgbClr val="FFFFFF"/>
                </a:highlight>
                <a:latin typeface="Söhne"/>
              </a:rPr>
              <a:t>Stateless</a:t>
            </a:r>
            <a:r>
              <a:rPr lang="es-ES" b="0" i="0" dirty="0">
                <a:solidFill>
                  <a:srgbClr val="0D0D0D"/>
                </a:solidFill>
                <a:effectLst/>
                <a:highlight>
                  <a:srgbClr val="FFFFFF"/>
                </a:highlight>
                <a:latin typeface="Söhne"/>
              </a:rPr>
              <a:t> y </a:t>
            </a:r>
            <a:r>
              <a:rPr lang="es-ES" b="0" i="0" dirty="0" err="1">
                <a:solidFill>
                  <a:srgbClr val="0D0D0D"/>
                </a:solidFill>
                <a:effectLst/>
                <a:highlight>
                  <a:srgbClr val="FFFFFF"/>
                </a:highlight>
                <a:latin typeface="Söhne"/>
              </a:rPr>
              <a:t>cacheable</a:t>
            </a:r>
            <a:r>
              <a:rPr lang="es-ES" b="0" i="0" dirty="0">
                <a:solidFill>
                  <a:srgbClr val="0D0D0D"/>
                </a:solidFill>
                <a:effectLst/>
                <a:highlight>
                  <a:srgbClr val="FFFFFF"/>
                </a:highlight>
                <a:latin typeface="Söhne"/>
              </a:rPr>
              <a:t>.</a:t>
            </a:r>
          </a:p>
        </p:txBody>
      </p:sp>
      <p:sp>
        <p:nvSpPr>
          <p:cNvPr id="7" name="TextBox 6">
            <a:extLst>
              <a:ext uri="{FF2B5EF4-FFF2-40B4-BE49-F238E27FC236}">
                <a16:creationId xmlns:a16="http://schemas.microsoft.com/office/drawing/2014/main" id="{5EFB8E98-4EF0-58F4-DF5F-DEC091A1320A}"/>
              </a:ext>
            </a:extLst>
          </p:cNvPr>
          <p:cNvSpPr txBox="1"/>
          <p:nvPr/>
        </p:nvSpPr>
        <p:spPr>
          <a:xfrm>
            <a:off x="2978150" y="1245311"/>
            <a:ext cx="2089150" cy="646331"/>
          </a:xfrm>
          <a:prstGeom prst="rect">
            <a:avLst/>
          </a:prstGeom>
          <a:noFill/>
        </p:spPr>
        <p:txBody>
          <a:bodyPr wrap="square" rtlCol="0">
            <a:spAutoFit/>
          </a:bodyPr>
          <a:lstStyle/>
          <a:p>
            <a:r>
              <a:rPr lang="es-ES" sz="3600" dirty="0" err="1">
                <a:solidFill>
                  <a:srgbClr val="0091E2"/>
                </a:solidFill>
              </a:rPr>
              <a:t>Rest</a:t>
            </a:r>
            <a:r>
              <a:rPr lang="es-ES" sz="3600" dirty="0">
                <a:solidFill>
                  <a:srgbClr val="0091E2"/>
                </a:solidFill>
              </a:rPr>
              <a:t> API</a:t>
            </a:r>
            <a:endParaRPr lang="es-PY" dirty="0">
              <a:solidFill>
                <a:srgbClr val="0091E2"/>
              </a:solidFill>
            </a:endParaRPr>
          </a:p>
        </p:txBody>
      </p:sp>
      <p:sp>
        <p:nvSpPr>
          <p:cNvPr id="8" name="Rectangle 7">
            <a:extLst>
              <a:ext uri="{FF2B5EF4-FFF2-40B4-BE49-F238E27FC236}">
                <a16:creationId xmlns:a16="http://schemas.microsoft.com/office/drawing/2014/main" id="{626C2FA5-37E4-1EC8-8E4D-6C9643D48572}"/>
              </a:ext>
            </a:extLst>
          </p:cNvPr>
          <p:cNvSpPr/>
          <p:nvPr/>
        </p:nvSpPr>
        <p:spPr>
          <a:xfrm>
            <a:off x="2402839" y="2036063"/>
            <a:ext cx="4319272" cy="24786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Y"/>
          </a:p>
        </p:txBody>
      </p:sp>
      <p:pic>
        <p:nvPicPr>
          <p:cNvPr id="2050" name="Picture 2" descr="Api - Rest Api Png,Rest Api Icon - free transparent png images - pngaaa.com">
            <a:extLst>
              <a:ext uri="{FF2B5EF4-FFF2-40B4-BE49-F238E27FC236}">
                <a16:creationId xmlns:a16="http://schemas.microsoft.com/office/drawing/2014/main" id="{5F552B04-EC07-7246-98AB-7BA0434BA6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472" b="92168" l="10000" r="90000">
                        <a14:foregroundMark x1="47111" y1="9472" x2="47111" y2="9472"/>
                        <a14:foregroundMark x1="43667" y1="90710" x2="43667" y2="90710"/>
                        <a14:foregroundMark x1="56222" y1="91985" x2="56222" y2="91985"/>
                        <a14:foregroundMark x1="44333" y1="92168" x2="44333" y2="92168"/>
                        <a14:foregroundMark x1="41889" y1="16393" x2="41889" y2="16393"/>
                        <a14:foregroundMark x1="27889" y1="33333" x2="27889" y2="33333"/>
                      </a14:backgroundRemoval>
                    </a14:imgEffect>
                  </a14:imgLayer>
                </a14:imgProps>
              </a:ext>
              <a:ext uri="{28A0092B-C50C-407E-A947-70E740481C1C}">
                <a14:useLocalDpi xmlns:a14="http://schemas.microsoft.com/office/drawing/2010/main" val="0"/>
              </a:ext>
            </a:extLst>
          </a:blip>
          <a:srcRect/>
          <a:stretch>
            <a:fillRect/>
          </a:stretch>
        </p:blipFill>
        <p:spPr bwMode="auto">
          <a:xfrm>
            <a:off x="780005" y="1245311"/>
            <a:ext cx="1800000" cy="109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67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16E79AB-719A-4FD5-B87F-61C5CF8D4B24}">
  <we:reference id="wa104051163" version="1.2.0.3" store="es-MX"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92</TotalTime>
  <Words>700</Words>
  <Application>Microsoft Office PowerPoint</Application>
  <PresentationFormat>A4 (210 x 297 mm)</PresentationFormat>
  <Paragraphs>115</Paragraphs>
  <Slides>27</Slides>
  <Notes>27</Notes>
  <HiddenSlides>7</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Arial</vt:lpstr>
      <vt:lpstr>Calibri</vt:lpstr>
      <vt:lpstr>Söhne</vt:lpstr>
      <vt:lpstr>Verdana</vt:lpstr>
      <vt:lpstr>Tema de Office</vt:lpstr>
      <vt:lpstr>PYTHON EXPERT</vt:lpstr>
      <vt:lpstr>Tabla de contenidos</vt:lpstr>
      <vt:lpstr>Presentación de PowerPoint</vt:lpstr>
      <vt:lpstr>Introducción a Python</vt:lpstr>
      <vt:lpstr>Presentación de PowerPoint</vt:lpstr>
      <vt:lpstr>Introducción a Flask</vt:lpstr>
      <vt:lpstr>Presentación de PowerPoint</vt:lpstr>
      <vt:lpstr>Introducción a Docker</vt:lpstr>
      <vt:lpstr>Presentación de PowerPoint</vt:lpstr>
      <vt:lpstr>Introducción a Rest API</vt:lpstr>
      <vt:lpstr>Presentación de PowerPoint</vt:lpstr>
      <vt:lpstr>Bases de datos</vt:lpstr>
      <vt:lpstr>Presentación de PowerPoint</vt:lpstr>
      <vt:lpstr>Presentación de PowerPoint</vt:lpstr>
      <vt:lpstr>GIT</vt:lpstr>
      <vt:lpstr>GIT</vt:lpstr>
      <vt:lpstr>Conclusión </vt:lpstr>
      <vt:lpstr>Laboratorio </vt:lpstr>
      <vt:lpstr>Laboratorio </vt:lpstr>
      <vt:lpstr>Laboratorio </vt:lpstr>
      <vt:lpstr>Laboratorio </vt:lpstr>
      <vt:lpstr>Laboratorio </vt:lpstr>
      <vt:lpstr>Laboratorio </vt:lpstr>
      <vt:lpstr>Laboratorio </vt:lpstr>
      <vt:lpstr>Laboratorio </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Monserrat Duarte</dc:creator>
  <cp:lastModifiedBy>Derlis Caballero</cp:lastModifiedBy>
  <cp:revision>9</cp:revision>
  <dcterms:created xsi:type="dcterms:W3CDTF">2020-02-20T19:44:45Z</dcterms:created>
  <dcterms:modified xsi:type="dcterms:W3CDTF">2024-06-30T22:13:37Z</dcterms:modified>
</cp:coreProperties>
</file>